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799" r:id="rId5"/>
    <p:sldId id="736" r:id="rId6"/>
    <p:sldId id="737" r:id="rId7"/>
    <p:sldId id="738" r:id="rId8"/>
    <p:sldId id="739" r:id="rId9"/>
    <p:sldId id="801" r:id="rId10"/>
    <p:sldId id="776" r:id="rId11"/>
    <p:sldId id="782" r:id="rId12"/>
    <p:sldId id="802" r:id="rId13"/>
    <p:sldId id="803" r:id="rId14"/>
    <p:sldId id="804" r:id="rId15"/>
    <p:sldId id="818" r:id="rId16"/>
    <p:sldId id="819" r:id="rId17"/>
    <p:sldId id="820" r:id="rId18"/>
    <p:sldId id="821" r:id="rId19"/>
    <p:sldId id="810" r:id="rId20"/>
    <p:sldId id="788" r:id="rId21"/>
    <p:sldId id="822" r:id="rId22"/>
    <p:sldId id="823" r:id="rId23"/>
    <p:sldId id="789" r:id="rId24"/>
    <p:sldId id="817" r:id="rId25"/>
    <p:sldId id="805" r:id="rId26"/>
    <p:sldId id="806" r:id="rId27"/>
    <p:sldId id="807" r:id="rId28"/>
    <p:sldId id="824" r:id="rId29"/>
    <p:sldId id="825" r:id="rId30"/>
    <p:sldId id="826" r:id="rId31"/>
    <p:sldId id="827" r:id="rId32"/>
    <p:sldId id="828" r:id="rId33"/>
    <p:sldId id="829" r:id="rId34"/>
    <p:sldId id="830" r:id="rId35"/>
    <p:sldId id="816" r:id="rId36"/>
    <p:sldId id="792" r:id="rId37"/>
    <p:sldId id="832" r:id="rId38"/>
    <p:sldId id="808" r:id="rId39"/>
    <p:sldId id="762" r:id="rId40"/>
    <p:sldId id="794" r:id="rId41"/>
    <p:sldId id="795" r:id="rId42"/>
    <p:sldId id="796" r:id="rId43"/>
    <p:sldId id="815" r:id="rId44"/>
    <p:sldId id="809" r:id="rId45"/>
    <p:sldId id="833" r:id="rId46"/>
    <p:sldId id="773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2F"/>
    <a:srgbClr val="03202F"/>
    <a:srgbClr val="A7A9AC"/>
    <a:srgbClr val="DDD9C3"/>
    <a:srgbClr val="244062"/>
    <a:srgbClr val="FFF8E5"/>
    <a:srgbClr val="B2CDE0"/>
    <a:srgbClr val="A2C3DA"/>
    <a:srgbClr val="E0BABF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86" autoAdjust="0"/>
    <p:restoredTop sz="96197" autoAdjust="0"/>
  </p:normalViewPr>
  <p:slideViewPr>
    <p:cSldViewPr snapToGrid="0">
      <p:cViewPr varScale="1">
        <p:scale>
          <a:sx n="58" d="100"/>
          <a:sy n="58" d="100"/>
        </p:scale>
        <p:origin x="612" y="11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E7EF4-98C7-4ADE-B388-91C81ADCAB21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3D23D-0601-4ABB-9B3A-A4C87ABD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74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4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691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4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2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96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90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3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1731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63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DB91B-72E0-0842-8532-1F0F489EF2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71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07A1D-4717-45AD-9308-7A0EDAA9878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6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799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01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0983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 slide 01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3109" y="3633973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3109" y="4687050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8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016" y="1426464"/>
            <a:ext cx="1261870" cy="126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16" y="7050024"/>
            <a:ext cx="23710392" cy="631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768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sewood Histo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384000" cy="1371600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0" y="9851922"/>
            <a:ext cx="24384000" cy="3864073"/>
          </a:xfrm>
          <a:prstGeom prst="rect">
            <a:avLst/>
          </a:prstGeom>
          <a:gradFill>
            <a:gsLst>
              <a:gs pos="0">
                <a:schemeClr val="tx1">
                  <a:alpha val="84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2400" tIns="76200" rIns="152400" bIns="76200" rtlCol="0" anchor="ctr"/>
          <a:lstStyle/>
          <a:p>
            <a:pPr algn="ctr"/>
            <a:endParaRPr lang="en-US" sz="4800" dirty="0">
              <a:latin typeface="Century Gothic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1039171"/>
            <a:ext cx="24384000" cy="15190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 DISTINCTIVE COLLECTIVE OF LUXURIOUS, RESIDENTIAL-STYLE HOTELS, </a:t>
            </a:r>
            <a:b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</a:b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EACH DELIVERING ONE-OF-A-KIND AMBIENCE AND STYLE. </a:t>
            </a:r>
          </a:p>
        </p:txBody>
      </p:sp>
    </p:spTree>
    <p:extLst>
      <p:ext uri="{BB962C8B-B14F-4D97-AF65-F5344CB8AC3E}">
        <p14:creationId xmlns:p14="http://schemas.microsoft.com/office/powerpoint/2010/main" val="65564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ericas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596" y="0"/>
            <a:ext cx="23351866" cy="13744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32135" y="275282"/>
            <a:ext cx="22297770" cy="1378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</a:t>
            </a:r>
            <a:r>
              <a:rPr lang="en-US" altLang="zh-CN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</a:t>
            </a: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i="1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HOTELS</a:t>
            </a:r>
            <a:r>
              <a:rPr lang="en-US" sz="3200" i="1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AND RESORTS WORLDWIDE</a:t>
            </a:r>
            <a:endParaRPr lang="en-US" sz="3200" i="1" kern="0" spc="266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266" kern="0" spc="534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THE AMERICAS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32134" y="1442957"/>
            <a:ext cx="7570000" cy="4937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en-US" altLang="zh-CN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UNITED STATES AND CANADA</a:t>
            </a:r>
            <a:endParaRPr lang="en-US" altLang="zh-CN" sz="2666" kern="0" spc="266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The Carlyle, A Rosewood Hotel</a:t>
            </a: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Mansion on Turtle Creek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</a:t>
            </a:r>
            <a:r>
              <a:rPr lang="en-US" sz="2134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Inn of the Anasazi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Sand Hill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Washington, D.C.</a:t>
            </a: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Miramar Beach</a:t>
            </a:r>
            <a:endParaRPr lang="en-US" altLang="zh-CN" sz="2134" baseline="30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Hotel </a:t>
            </a:r>
            <a:r>
              <a:rPr lang="en-US" altLang="zh-CN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Georgia</a:t>
            </a:r>
          </a:p>
          <a:p>
            <a:pPr marL="457200" marR="0" indent="-45720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  <a:defRPr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Kona Village, A Rosewood Resort</a:t>
            </a:r>
          </a:p>
          <a:p>
            <a:pPr marL="457200" indent="-457200" algn="l">
              <a:lnSpc>
                <a:spcPts val="3466"/>
              </a:lnSpc>
              <a:buFont typeface="+mj-lt"/>
              <a:buAutoNum type="arabicPlain"/>
              <a:tabLst/>
            </a:pP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3466"/>
              </a:lnSpc>
              <a:buFont typeface="+mj-lt"/>
              <a:buNone/>
              <a:tabLst/>
            </a:pPr>
            <a:endParaRPr lang="en-US" altLang="zh-CN" sz="2134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32134" y="5275369"/>
            <a:ext cx="8971668" cy="3141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endParaRPr lang="en-US" altLang="zh-CN" sz="2666" kern="0" spc="266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indent="-304792" algn="l">
              <a:lnSpc>
                <a:spcPts val="3466"/>
              </a:lnSpc>
              <a:tabLst/>
            </a:pPr>
            <a:r>
              <a:rPr lang="en-US" altLang="zh-CN" sz="2666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CARIBBEAN </a:t>
            </a:r>
            <a:r>
              <a:rPr lang="en-US" altLang="zh-CN" sz="2666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ATLANTIC AND SOUTH AMERICA</a:t>
            </a: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9     Rosewood </a:t>
            </a: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Bermuda</a:t>
            </a: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10   Rosewood </a:t>
            </a:r>
            <a:r>
              <a:rPr kumimoji="0" lang="en-US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Baha Mar</a:t>
            </a: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11   Rosewood </a:t>
            </a:r>
            <a:r>
              <a:rPr lang="en-US" altLang="zh-CN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Little Dix Bay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134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12   Rosewood </a:t>
            </a:r>
            <a:r>
              <a:rPr 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Le </a:t>
            </a:r>
            <a:r>
              <a:rPr lang="en-US" sz="2134" baseline="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Guanahani</a:t>
            </a:r>
            <a:r>
              <a:rPr lang="en-US" sz="2134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St. Barth</a:t>
            </a:r>
          </a:p>
          <a:p>
            <a:pPr marL="0" marR="0" indent="0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13   Rosewood </a:t>
            </a:r>
            <a:r>
              <a:rPr kumimoji="0" lang="en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São Paulo</a:t>
            </a:r>
            <a:endParaRPr kumimoji="0" lang="en-US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32134" y="8622351"/>
            <a:ext cx="7570000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en-US" altLang="zh-CN" sz="2666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MEXICO</a:t>
            </a:r>
          </a:p>
          <a:p>
            <a:pPr marL="0" marR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14   Las </a:t>
            </a:r>
            <a:r>
              <a:rPr kumimoji="0" lang="en-US" altLang="zh-CN" sz="2134" b="0" i="0" u="none" strike="noStrike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Ventanas</a:t>
            </a:r>
            <a:r>
              <a:rPr kumimoji="0" lang="en-US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Al Paraíso, A Rosewood Resort</a:t>
            </a:r>
          </a:p>
          <a:p>
            <a:pPr marL="0" marR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15   Rosewood </a:t>
            </a:r>
            <a:r>
              <a:rPr kumimoji="0" lang="en-US" altLang="zh-CN" sz="2134" b="0" i="0" u="none" strike="noStrike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Mayakoba</a:t>
            </a:r>
            <a:endParaRPr kumimoji="0" lang="en-US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16   Rosewood </a:t>
            </a:r>
            <a:r>
              <a:rPr kumimoji="0" lang="en-US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San Miguel De Allende</a:t>
            </a:r>
            <a:r>
              <a:rPr lang="en-US" altLang="zh-CN" sz="2400" baseline="30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® </a:t>
            </a:r>
            <a:endParaRPr lang="en-US" altLang="zh-CN" sz="2400" baseline="3000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32134" y="10417714"/>
            <a:ext cx="12553309" cy="2693045"/>
          </a:xfrm>
          <a:prstGeom prst="rect">
            <a:avLst/>
          </a:prstGeom>
          <a:noFill/>
        </p:spPr>
        <p:txBody>
          <a:bodyPr wrap="square" lIns="0" tIns="0" rIns="0" bIns="0" numCol="2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endParaRPr lang="en-US" altLang="zh-CN" sz="2666" kern="0" spc="266" baseline="0" dirty="0" smtClean="0">
              <a:solidFill>
                <a:schemeClr val="accent3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indent="-304792" algn="l">
              <a:lnSpc>
                <a:spcPts val="3466"/>
              </a:lnSpc>
              <a:tabLst/>
            </a:pPr>
            <a:r>
              <a:rPr lang="en-US" altLang="zh-CN" sz="2666" kern="0" spc="266" baseline="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FUTURE </a:t>
            </a:r>
            <a:r>
              <a:rPr lang="en-US" altLang="zh-CN" sz="2666" kern="0" spc="266" baseline="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OPENNINGS</a:t>
            </a:r>
            <a:endParaRPr lang="en-US" altLang="zh-CN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indent="-609584" algn="l">
              <a:lnSpc>
                <a:spcPts val="3466"/>
              </a:lnSpc>
              <a:tabLst/>
            </a:pPr>
            <a:r>
              <a:rPr 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</a:t>
            </a:r>
            <a:r>
              <a:rPr lang="en-US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Mandarina                         2024</a:t>
            </a:r>
          </a:p>
          <a:p>
            <a:pPr marL="609584" indent="-609584" algn="l">
              <a:lnSpc>
                <a:spcPts val="3466"/>
              </a:lnSpc>
              <a:tabLst/>
            </a:pPr>
            <a:r>
              <a:rPr lang="en-US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Mexico City                      </a:t>
            </a:r>
            <a:r>
              <a:rPr 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</a:p>
          <a:p>
            <a:pPr marL="609584" indent="-609584" algn="l">
              <a:lnSpc>
                <a:spcPts val="3466"/>
              </a:lnSpc>
              <a:tabLst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San 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Francisco	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        </a:t>
            </a:r>
            <a:r>
              <a:rPr 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2026</a:t>
            </a:r>
          </a:p>
          <a:p>
            <a:pPr marL="609584" indent="-609584" algn="l">
              <a:lnSpc>
                <a:spcPts val="3466"/>
              </a:lnSpc>
              <a:tabLst/>
            </a:pPr>
            <a:endParaRPr lang="en-US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indent="-609584" algn="l">
              <a:lnSpc>
                <a:spcPts val="3466"/>
              </a:lnSpc>
              <a:tabLst/>
            </a:pPr>
            <a:endParaRPr lang="en-US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indent="-609584" algn="l">
              <a:lnSpc>
                <a:spcPts val="3466"/>
              </a:lnSpc>
              <a:tabLst/>
            </a:pPr>
            <a:endParaRPr lang="en-US" sz="2134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609584" indent="-609584" algn="l">
              <a:lnSpc>
                <a:spcPts val="3466"/>
              </a:lnSpc>
              <a:tabLst/>
            </a:pPr>
            <a:r>
              <a:rPr 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osewood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The Raleigh Miami Beach     (Future Opening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)</a:t>
            </a:r>
          </a:p>
          <a:p>
            <a:pPr marL="609584" indent="-609584" algn="l">
              <a:lnSpc>
                <a:spcPts val="3466"/>
              </a:lnSpc>
              <a:tabLst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Houston			   (Future Opening)</a:t>
            </a:r>
            <a:r>
              <a:rPr lang="en-US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endParaRPr lang="en-US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 userDrawn="1"/>
        </p:nvSpPr>
        <p:spPr>
          <a:xfrm>
            <a:off x="17066550" y="428696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16684922" y="460415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 userDrawn="1"/>
        </p:nvSpPr>
        <p:spPr>
          <a:xfrm>
            <a:off x="11604920" y="344939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12160006" y="500065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14811504" y="537731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0" name="Oval 39"/>
          <p:cNvSpPr/>
          <p:nvPr userDrawn="1"/>
        </p:nvSpPr>
        <p:spPr>
          <a:xfrm>
            <a:off x="13805422" y="523360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15313912" y="6682960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14073338" y="673229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13149816" y="645406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 userDrawn="1"/>
        </p:nvSpPr>
        <p:spPr>
          <a:xfrm>
            <a:off x="9062576" y="6930886"/>
            <a:ext cx="292608" cy="2926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 userDrawn="1"/>
        </p:nvSpPr>
        <p:spPr>
          <a:xfrm>
            <a:off x="13585443" y="6662196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0CC7C4A-99C3-4949-A5F9-6EED190D66CA}"/>
              </a:ext>
            </a:extLst>
          </p:cNvPr>
          <p:cNvSpPr/>
          <p:nvPr userDrawn="1"/>
        </p:nvSpPr>
        <p:spPr>
          <a:xfrm>
            <a:off x="15161590" y="566106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 userDrawn="1"/>
        </p:nvSpPr>
        <p:spPr>
          <a:xfrm>
            <a:off x="17237238" y="685364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12666529" y="5359095"/>
            <a:ext cx="292608" cy="2926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17381366" y="530648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 userDrawn="1"/>
        </p:nvSpPr>
        <p:spPr>
          <a:xfrm>
            <a:off x="16343546" y="6227360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11946296" y="4845751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14365420" y="706231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16050937" y="6161456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17820804" y="702433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 userDrawn="1"/>
        </p:nvSpPr>
        <p:spPr>
          <a:xfrm>
            <a:off x="19138227" y="1100053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243840" bIns="243840" rtlCol="0" anchor="ctr" anchorCtr="0"/>
          <a:lstStyle/>
          <a:p>
            <a:pPr lvl="0" algn="ctr"/>
            <a:endParaRPr lang="en-US" sz="1334" spc="0" dirty="0"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urope_ME_Asia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18" y="0"/>
            <a:ext cx="24249282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120175" y="1314614"/>
            <a:ext cx="7570000" cy="2693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en-US" altLang="zh-CN" sz="2400" b="0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Times" charset="0"/>
                <a:cs typeface="Times New Roman" panose="02020603050405020304" pitchFamily="18" charset="0"/>
              </a:rPr>
              <a:t>EUROPE</a:t>
            </a:r>
            <a:endParaRPr lang="zh-CN" altLang="en-US" sz="2000" baseline="0" dirty="0">
              <a:solidFill>
                <a:srgbClr val="0320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London</a:t>
            </a: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Castiglion</a:t>
            </a: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Del Bosco</a:t>
            </a: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Hôtel De </a:t>
            </a:r>
            <a:r>
              <a:rPr kumimoji="0" lang="en-GB" altLang="zh-CN" sz="2134" b="0" i="0" u="none" strike="noStrike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Crillon</a:t>
            </a: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, A Rosewood Hotel</a:t>
            </a: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Villa </a:t>
            </a:r>
            <a:r>
              <a:rPr kumimoji="0" lang="en-GB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Magna</a:t>
            </a:r>
          </a:p>
          <a:p>
            <a:pPr marL="457200" marR="0" lvl="0" indent="-45720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lain"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Vienna</a:t>
            </a:r>
            <a:endParaRPr kumimoji="0" lang="en-GB" altLang="zh-CN" sz="2134" b="0" i="0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98020" y="4032727"/>
            <a:ext cx="7570000" cy="1346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04792" indent="-304792" algn="l">
              <a:lnSpc>
                <a:spcPts val="3466"/>
              </a:lnSpc>
              <a:defRPr sz="2666" kern="0" spc="266">
                <a:latin typeface="+mj-lt"/>
                <a:ea typeface="Times" charset="0"/>
                <a:cs typeface="Times" charset="0"/>
              </a:defRPr>
            </a:lvl1pPr>
          </a:lstStyle>
          <a:p>
            <a:pPr lvl="0"/>
            <a:r>
              <a:rPr kumimoji="0" lang="en-US" sz="2400" b="0" i="0" u="none" strike="noStrike" kern="0" cap="none" spc="266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Times" charset="0"/>
                <a:cs typeface="Times New Roman" panose="02020603050405020304" pitchFamily="18" charset="0"/>
                <a:sym typeface="Helvetica Light"/>
              </a:rPr>
              <a:t>MIDDLE EAST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6     </a:t>
            </a:r>
            <a:r>
              <a:rPr kumimoji="0" lang="en-GB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Jeddah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7     </a:t>
            </a:r>
            <a:r>
              <a:rPr kumimoji="0" lang="en-GB" altLang="zh-CN" sz="2134" b="0" i="0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Abu Dhabi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20175" y="5324249"/>
            <a:ext cx="7570000" cy="4039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4792" marR="0" indent="-304792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kumimoji="0" lang="en-US" altLang="zh-CN" sz="2400" b="0" i="0" u="none" strike="noStrike" kern="0" cap="none" spc="266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Times" charset="0"/>
                <a:cs typeface="Times New Roman" panose="02020603050405020304" pitchFamily="18" charset="0"/>
                <a:sym typeface="Helvetica Light"/>
              </a:rPr>
              <a:t>ASIA</a:t>
            </a:r>
            <a:endParaRPr kumimoji="0" lang="en-US" sz="2400" b="0" i="0" u="none" strike="noStrike" kern="0" cap="none" spc="266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Times" charset="0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8  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Phnom Penh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9  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Beijing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10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Sanya</a:t>
            </a:r>
            <a:endParaRPr kumimoji="0" lang="en-GB" altLang="zh-CN" sz="2134" b="0" i="0" u="none" strike="noStrike" kern="0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11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Hong Kong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12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Guangzhou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13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Luang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en-GB" altLang="zh-CN" sz="2134" b="0" i="0" u="none" strike="noStrike" kern="0" cap="none" spc="0" normalizeH="0" baseline="0" dirty="0" err="1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Prabang</a:t>
            </a:r>
            <a:endParaRPr kumimoji="0" lang="en-GB" altLang="zh-CN" sz="2134" b="0" i="0" u="none" strike="noStrike" kern="0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14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Bangkok</a:t>
            </a:r>
          </a:p>
          <a:p>
            <a:pPr marL="0" marR="0" lvl="0" indent="0" algn="l" defTabSz="825500" rtl="0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</a:pPr>
            <a:r>
              <a:rPr kumimoji="0" lang="en-US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15   </a:t>
            </a:r>
            <a:r>
              <a:rPr kumimoji="0" lang="en-GB" altLang="zh-CN" sz="2134" b="0" i="0" u="none" strike="noStrike" kern="0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GB" altLang="zh-CN" sz="2134" b="0" i="0" u="none" strike="noStrike" kern="0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Phuket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0173" y="9554820"/>
            <a:ext cx="17709560" cy="4039567"/>
          </a:xfrm>
          <a:prstGeom prst="rect">
            <a:avLst/>
          </a:prstGeom>
          <a:noFill/>
        </p:spPr>
        <p:txBody>
          <a:bodyPr wrap="square" lIns="0" tIns="0" rIns="0" bIns="0" numCol="3" rtlCol="0" anchor="t">
            <a:spAutoFit/>
          </a:bodyPr>
          <a:lstStyle/>
          <a:p>
            <a:pPr marL="304792" indent="-304792" algn="l">
              <a:lnSpc>
                <a:spcPts val="3466"/>
              </a:lnSpc>
              <a:tabLst/>
            </a:pPr>
            <a:r>
              <a:rPr lang="en-US" altLang="zh-CN" sz="2666" kern="0" spc="266" baseline="0" dirty="0">
                <a:solidFill>
                  <a:schemeClr val="accent3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FUTURE </a:t>
            </a:r>
            <a:r>
              <a:rPr lang="en-US" altLang="zh-CN" sz="2666" kern="0" spc="266" baseline="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OPENNINGS</a:t>
            </a:r>
            <a:endParaRPr lang="en-US" altLang="zh-CN" sz="2134" b="0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Doha		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2023</a:t>
            </a:r>
            <a:endParaRPr lang="en-US" altLang="zh-CN" sz="2134" b="0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Munich		</a:t>
            </a:r>
            <a:r>
              <a:rPr lang="en-CA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2023</a:t>
            </a:r>
            <a:endParaRPr lang="en-US" altLang="zh-CN" sz="2134" b="0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Amsterdam    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  <a:endParaRPr lang="en-US" altLang="zh-CN" sz="2134" b="0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</a:t>
            </a:r>
            <a:r>
              <a:rPr lang="en-US" altLang="zh-CN" sz="2134" b="0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Rome             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  <a:endParaRPr lang="en-US" altLang="zh-CN" sz="2134" b="0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Miyakojima  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2024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Schloss Fuschl       2024</a:t>
            </a:r>
            <a:endParaRPr lang="en-US" altLang="zh-CN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The </a:t>
            </a:r>
            <a:r>
              <a:rPr lang="en-US" altLang="zh-CN" sz="2134" b="0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Chancery Rosewood         </a:t>
            </a: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Hotel Bauer            2025</a:t>
            </a: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b="0" i="1" baseline="0" dirty="0" smtClean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Milan                      2025</a:t>
            </a:r>
            <a:endParaRPr lang="en-US" altLang="zh-CN" sz="2134" b="0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b="0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Riyadh                    2025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US" altLang="zh-CN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Shenzhen		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2025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Xi’an                      2026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Chengdu		</a:t>
            </a:r>
            <a:r>
              <a:rPr lang="en-CA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2026</a:t>
            </a:r>
            <a:endParaRPr lang="en-US" altLang="zh-CN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</a:t>
            </a:r>
            <a:r>
              <a:rPr kumimoji="0" lang="zh-CN" altLang="en-US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</a:t>
            </a:r>
            <a:r>
              <a:rPr kumimoji="0" lang="en-US" altLang="zh-CN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Hangzhou</a:t>
            </a:r>
            <a:r>
              <a:rPr kumimoji="0" lang="zh-CN" altLang="en-US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              </a:t>
            </a:r>
            <a:r>
              <a:rPr kumimoji="0" lang="en-US" altLang="zh-CN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2026</a:t>
            </a:r>
            <a:r>
              <a:rPr kumimoji="0" lang="zh-CN" altLang="en-US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  </a:t>
            </a:r>
            <a:endParaRPr kumimoji="0" lang="en-US" altLang="zh-CN" sz="2134" b="0" i="1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Seoul                      2027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Ranfaru                  2027</a:t>
            </a:r>
            <a:endParaRPr kumimoji="0" lang="en-US" altLang="zh-CN" sz="2134" b="0" i="1" u="none" strike="noStrike" cap="none" spc="0" normalizeH="0" baseline="0" dirty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134" b="0" i="1" u="none" strike="noStrike" cap="none" spc="0" normalizeH="0" baseline="0" dirty="0" smtClean="0">
              <a:ln>
                <a:noFill/>
              </a:ln>
              <a:solidFill>
                <a:srgbClr val="03202F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4" b="0" i="1" u="none" strike="noStrike" cap="none" spc="0" normalizeH="0" baseline="0" dirty="0" smtClean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Rosewood </a:t>
            </a:r>
            <a:r>
              <a:rPr kumimoji="0" lang="en-US" altLang="zh-CN" sz="2134" b="0" i="1" u="none" strike="noStrike" cap="none" spc="0" normalizeH="0" baseline="0" dirty="0">
                <a:ln>
                  <a:noFill/>
                </a:ln>
                <a:solidFill>
                  <a:srgbClr val="03202F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Shanghai	            </a:t>
            </a: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2028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Chongqing             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2030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Ningbo                  (Future Opening)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Red Sea                 (Future Opening)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</a:t>
            </a:r>
            <a:r>
              <a:rPr lang="en-US" altLang="zh-CN" sz="2134" i="1" baseline="0" dirty="0" err="1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Amaala</a:t>
            </a: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                (Future Opening)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134" i="1" baseline="0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Rosewood Hoi An	          (Future Opening)</a:t>
            </a:r>
          </a:p>
          <a:p>
            <a:pPr marL="304792" marR="0" lvl="0" indent="-304792" algn="l" defTabSz="825500" rtl="0" eaLnBrk="1" fontAlgn="auto" latinLnBrk="0" hangingPunct="0">
              <a:lnSpc>
                <a:spcPts val="34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134" i="1" baseline="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Oval 75"/>
          <p:cNvSpPr/>
          <p:nvPr userDrawn="1"/>
        </p:nvSpPr>
        <p:spPr>
          <a:xfrm>
            <a:off x="9553954" y="444032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79" name="Oval 78"/>
          <p:cNvSpPr/>
          <p:nvPr userDrawn="1"/>
        </p:nvSpPr>
        <p:spPr>
          <a:xfrm>
            <a:off x="13130258" y="7444790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80" name="Oval 79"/>
          <p:cNvSpPr/>
          <p:nvPr userDrawn="1"/>
        </p:nvSpPr>
        <p:spPr>
          <a:xfrm>
            <a:off x="19971240" y="5348882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82" name="Oval 81"/>
          <p:cNvSpPr/>
          <p:nvPr userDrawn="1"/>
        </p:nvSpPr>
        <p:spPr>
          <a:xfrm>
            <a:off x="19937147" y="7236505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84" name="Oval 83"/>
          <p:cNvSpPr/>
          <p:nvPr userDrawn="1"/>
        </p:nvSpPr>
        <p:spPr>
          <a:xfrm>
            <a:off x="20586700" y="631037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86" name="Oval 85"/>
          <p:cNvSpPr/>
          <p:nvPr userDrawn="1"/>
        </p:nvSpPr>
        <p:spPr>
          <a:xfrm>
            <a:off x="9024527" y="413952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rgbClr val="03202F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BE52B66-B4D7-4A3E-89BF-610463788C81}"/>
              </a:ext>
            </a:extLst>
          </p:cNvPr>
          <p:cNvSpPr/>
          <p:nvPr userDrawn="1"/>
        </p:nvSpPr>
        <p:spPr>
          <a:xfrm>
            <a:off x="19555783" y="762908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7C9F352-A8DD-43DC-B0EA-B4268583FE61}"/>
              </a:ext>
            </a:extLst>
          </p:cNvPr>
          <p:cNvSpPr/>
          <p:nvPr userDrawn="1"/>
        </p:nvSpPr>
        <p:spPr>
          <a:xfrm>
            <a:off x="9782489" y="401651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0937725" y="7057867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0294092" y="648970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C6603E6-4DC8-4759-AC75-9C786C76491E}"/>
              </a:ext>
            </a:extLst>
          </p:cNvPr>
          <p:cNvSpPr/>
          <p:nvPr userDrawn="1"/>
        </p:nvSpPr>
        <p:spPr>
          <a:xfrm>
            <a:off x="18952221" y="631037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38" name="Oval 37"/>
          <p:cNvSpPr/>
          <p:nvPr userDrawn="1"/>
        </p:nvSpPr>
        <p:spPr>
          <a:xfrm>
            <a:off x="10109065" y="492705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10471304" y="498825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0" name="Oval 39"/>
          <p:cNvSpPr/>
          <p:nvPr userDrawn="1"/>
        </p:nvSpPr>
        <p:spPr>
          <a:xfrm>
            <a:off x="13688891" y="707352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 userDrawn="1"/>
        </p:nvSpPr>
        <p:spPr>
          <a:xfrm>
            <a:off x="14378594" y="7073172"/>
            <a:ext cx="270222" cy="26199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BE52B66-B4D7-4A3E-89BF-610463788C81}"/>
              </a:ext>
            </a:extLst>
          </p:cNvPr>
          <p:cNvSpPr/>
          <p:nvPr userDrawn="1"/>
        </p:nvSpPr>
        <p:spPr>
          <a:xfrm>
            <a:off x="20141928" y="7290703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BE52B66-B4D7-4A3E-89BF-610463788C81}"/>
              </a:ext>
            </a:extLst>
          </p:cNvPr>
          <p:cNvSpPr/>
          <p:nvPr userDrawn="1"/>
        </p:nvSpPr>
        <p:spPr>
          <a:xfrm>
            <a:off x="19223429" y="827399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9" name="Oval 48"/>
          <p:cNvSpPr/>
          <p:nvPr userDrawn="1"/>
        </p:nvSpPr>
        <p:spPr>
          <a:xfrm>
            <a:off x="18829733" y="8152658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 userDrawn="1"/>
        </p:nvSpPr>
        <p:spPr>
          <a:xfrm>
            <a:off x="18488357" y="866491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 userDrawn="1"/>
        </p:nvSpPr>
        <p:spPr>
          <a:xfrm>
            <a:off x="18921335" y="7496539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 userDrawn="1"/>
        </p:nvSpPr>
        <p:spPr>
          <a:xfrm>
            <a:off x="19710572" y="708636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243840" bIns="243840" rtlCol="0" anchor="ctr"/>
          <a:lstStyle/>
          <a:p>
            <a:pPr lvl="0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 userDrawn="1"/>
        </p:nvSpPr>
        <p:spPr>
          <a:xfrm>
            <a:off x="10428447" y="5183021"/>
            <a:ext cx="293827" cy="29382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1184535" y="427682"/>
            <a:ext cx="22297770" cy="1378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</a:t>
            </a:r>
            <a:r>
              <a:rPr lang="en-US" altLang="zh-CN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</a:t>
            </a:r>
            <a:r>
              <a:rPr lang="en-US" sz="3200" i="1" kern="0" spc="266" dirty="0" smtClean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3200" i="1" kern="0" spc="266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HOTELS</a:t>
            </a:r>
            <a:r>
              <a:rPr lang="en-US" sz="3200" i="1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i="1" kern="0" spc="266" baseline="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AND RESORTS WORLDWIDE</a:t>
            </a:r>
            <a:endParaRPr lang="en-US" sz="3200" i="1" kern="0" spc="266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4266" kern="0" spc="534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EUROPE / MIDDLE EAST / ASIA 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8840859" y="533392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 userDrawn="1"/>
        </p:nvSpPr>
        <p:spPr>
          <a:xfrm>
            <a:off x="10597495" y="537144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 userDrawn="1"/>
        </p:nvSpPr>
        <p:spPr>
          <a:xfrm>
            <a:off x="12837650" y="6793756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7" name="Oval 46"/>
          <p:cNvSpPr/>
          <p:nvPr userDrawn="1"/>
        </p:nvSpPr>
        <p:spPr>
          <a:xfrm>
            <a:off x="14115527" y="7073172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19241581" y="650114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19388342" y="5904294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19564268" y="7981388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 userDrawn="1"/>
        </p:nvSpPr>
        <p:spPr>
          <a:xfrm>
            <a:off x="10743799" y="4542484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 userDrawn="1"/>
        </p:nvSpPr>
        <p:spPr>
          <a:xfrm>
            <a:off x="10401673" y="4634446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10115601" y="4573639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12927048" y="7063241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0679185" y="6571391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21261402" y="5757990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F13C657-99C8-41D6-AD92-602EF73DE296}"/>
              </a:ext>
            </a:extLst>
          </p:cNvPr>
          <p:cNvSpPr/>
          <p:nvPr userDrawn="1"/>
        </p:nvSpPr>
        <p:spPr>
          <a:xfrm>
            <a:off x="16098175" y="8859986"/>
            <a:ext cx="292608" cy="292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  <p:sp>
        <p:nvSpPr>
          <p:cNvPr id="63" name="Oval 62"/>
          <p:cNvSpPr/>
          <p:nvPr userDrawn="1"/>
        </p:nvSpPr>
        <p:spPr>
          <a:xfrm>
            <a:off x="9170831" y="4071416"/>
            <a:ext cx="341376" cy="34137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3840" bIns="243840" rtlCol="0" anchor="ctr"/>
          <a:lstStyle/>
          <a:p>
            <a:pPr algn="ctr"/>
            <a:endParaRPr lang="en-US" sz="1334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4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BBB47-02DE-8F48-85E9-4B7522CC7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6D910-9BD9-EB45-8F29-C7F7CFC95039}"/>
              </a:ext>
            </a:extLst>
          </p:cNvPr>
          <p:cNvSpPr txBox="1"/>
          <p:nvPr userDrawn="1"/>
        </p:nvSpPr>
        <p:spPr>
          <a:xfrm>
            <a:off x="3841750" y="9062830"/>
            <a:ext cx="16687800" cy="1102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500" b="0" i="0" u="none" strike="noStrike" cap="none" spc="60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 Light"/>
              </a:rPr>
              <a:t>THANK YOU</a:t>
            </a:r>
            <a:endParaRPr kumimoji="0" lang="en-US" sz="6500" b="0" i="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B9BE2E-B31E-5642-B8B6-A670B22102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51458" y="4201552"/>
            <a:ext cx="2268384" cy="2269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SEAL HERE</a:t>
            </a:r>
          </a:p>
        </p:txBody>
      </p:sp>
    </p:spTree>
    <p:extLst>
      <p:ext uri="{BB962C8B-B14F-4D97-AF65-F5344CB8AC3E}">
        <p14:creationId xmlns:p14="http://schemas.microsoft.com/office/powerpoint/2010/main" val="53318051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50" y="110843"/>
            <a:ext cx="24190911" cy="135529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475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Title slide 01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9000" y="4038124"/>
            <a:ext cx="19646535" cy="1053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0" i="0" spc="600">
                <a:solidFill>
                  <a:srgbClr val="B58C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9000" y="2816112"/>
            <a:ext cx="19646536" cy="1128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5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ADD86-66DF-B349-8A6D-A4CAF93D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7047571"/>
            <a:ext cx="23712714" cy="631298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46A0EE8-7298-634D-9B1B-FA76D624BE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5600" y="7046913"/>
            <a:ext cx="23712488" cy="6313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6499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0574215" y="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5AAB4-9AF5-4845-A746-7A3EFBE1C5F7}"/>
              </a:ext>
            </a:extLst>
          </p:cNvPr>
          <p:cNvSpPr/>
          <p:nvPr userDrawn="1"/>
        </p:nvSpPr>
        <p:spPr>
          <a:xfrm>
            <a:off x="-31563" y="29330"/>
            <a:ext cx="6398926" cy="13745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84465" y="434975"/>
            <a:ext cx="14396310" cy="12915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172" y="3038865"/>
            <a:ext cx="7668475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BEB2B6-83D4-894C-AA88-B5A3766F93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791" y="5403485"/>
            <a:ext cx="7590855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003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0574215" y="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5AAB4-9AF5-4845-A746-7A3EFBE1C5F7}"/>
              </a:ext>
            </a:extLst>
          </p:cNvPr>
          <p:cNvSpPr/>
          <p:nvPr userDrawn="1"/>
        </p:nvSpPr>
        <p:spPr>
          <a:xfrm>
            <a:off x="-31563" y="29330"/>
            <a:ext cx="6398926" cy="13745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84465" y="434975"/>
            <a:ext cx="14396310" cy="12915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172" y="3038865"/>
            <a:ext cx="7668475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BEB2B6-83D4-894C-AA88-B5A3766F93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4791" y="5403485"/>
            <a:ext cx="7590855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040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-131943" y="2933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6CBBFDD-CA26-7A45-A648-09869C5E99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6591" y="434975"/>
            <a:ext cx="14396310" cy="129159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E38DEE-EEB0-8745-A966-7D515A441A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7199" y="3038865"/>
            <a:ext cx="7668475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3C25E2-D051-8544-A29C-F12DA1213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64818" y="5403485"/>
            <a:ext cx="7590855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5318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rban_Tex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8246" y="2222088"/>
            <a:ext cx="1811480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500" b="0" i="0" spc="1000" baseline="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127607-F856-6749-A69B-7C464343F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8246" y="5904411"/>
            <a:ext cx="18114801" cy="5329646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spc="300" baseline="0" smtClean="0">
                <a:solidFill>
                  <a:srgbClr val="0016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7E6BBF-375E-FF47-B18B-CCF15297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8247" y="3631564"/>
            <a:ext cx="1811480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800" baseline="0">
                <a:solidFill>
                  <a:srgbClr val="A7A9A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SUBTITLES</a:t>
            </a:r>
          </a:p>
        </p:txBody>
      </p:sp>
    </p:spTree>
    <p:extLst>
      <p:ext uri="{BB962C8B-B14F-4D97-AF65-F5344CB8AC3E}">
        <p14:creationId xmlns:p14="http://schemas.microsoft.com/office/powerpoint/2010/main" val="27033566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Title slide 02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680" y="5348602"/>
            <a:ext cx="9258300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8680" y="6401679"/>
            <a:ext cx="9258300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7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608" y="3063240"/>
            <a:ext cx="1261870" cy="126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55"/>
          <a:stretch/>
        </p:blipFill>
        <p:spPr>
          <a:xfrm>
            <a:off x="10645587" y="265950"/>
            <a:ext cx="13392550" cy="13050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osewood Cover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B3248-FEAD-C74B-823E-6F671405D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" y="402336"/>
            <a:ext cx="12488091" cy="1287475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5A1EE8-3BD3-8044-AD03-333B51AFD0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83442" y="9431384"/>
            <a:ext cx="9699072" cy="10530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 spc="600">
                <a:solidFill>
                  <a:srgbClr val="B58C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SUBTITLE IN SECONDARY COLOR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732134-5646-7344-B1D6-20C9AE702B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3442" y="7591222"/>
            <a:ext cx="9699072" cy="17617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TITLE PAGE</a:t>
            </a:r>
            <a:br>
              <a:rPr lang="en-US" dirty="0"/>
            </a:br>
            <a:r>
              <a:rPr lang="en-US" dirty="0"/>
              <a:t>SHIFT ENTER 2ND LINE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6C1F5-5491-B140-A680-4695111553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615370" y="3844636"/>
            <a:ext cx="5835215" cy="15580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INSERT HOTEL </a:t>
            </a:r>
            <a:br>
              <a:rPr lang="en-US" dirty="0"/>
            </a:br>
            <a:r>
              <a:rPr lang="en-US" dirty="0"/>
              <a:t>LOGOHERE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2C50D8-6687-F549-AFF2-531B53F5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213" y="376238"/>
            <a:ext cx="12425362" cy="129635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7147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ft Text - Urb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50" y="110843"/>
            <a:ext cx="24190911" cy="1355297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782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Title slide 01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3DBA-6D29-E245-9BA0-BF096EE7C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3109" y="3633973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EE00850-BFB0-FA44-BF16-9BA25A8C0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3109" y="4687050"/>
            <a:ext cx="12558319" cy="15093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000" b="0" i="0" spc="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DIVIDER SLIDE TITLE</a:t>
            </a:r>
          </a:p>
        </p:txBody>
      </p:sp>
      <p:pic>
        <p:nvPicPr>
          <p:cNvPr id="8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016" y="1426464"/>
            <a:ext cx="1261870" cy="12618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8882" y="7040499"/>
            <a:ext cx="23733536" cy="63008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1956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0574215" y="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5AAB4-9AF5-4845-A746-7A3EFBE1C5F7}"/>
              </a:ext>
            </a:extLst>
          </p:cNvPr>
          <p:cNvSpPr/>
          <p:nvPr userDrawn="1"/>
        </p:nvSpPr>
        <p:spPr>
          <a:xfrm>
            <a:off x="-4028" y="0"/>
            <a:ext cx="6398926" cy="13745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dist="25400" sx="1000" sy="1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6560" y="434975"/>
            <a:ext cx="17214215" cy="12915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9502" y="3038865"/>
            <a:ext cx="572786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127607-F856-6749-A69B-7C464343F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502" y="5164845"/>
            <a:ext cx="5727861" cy="4939275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0363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-131943" y="29330"/>
            <a:ext cx="13809785" cy="13745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3472" y="434975"/>
            <a:ext cx="17214215" cy="129159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F86CC0F-BB83-214F-B96D-EC5377AE0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13102" y="3038865"/>
            <a:ext cx="572786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127607-F856-6749-A69B-7C464343F2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013102" y="5164845"/>
            <a:ext cx="5727861" cy="4939275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9661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28D12-EC90-E34C-A2BE-161C6798FB6A}"/>
              </a:ext>
            </a:extLst>
          </p:cNvPr>
          <p:cNvSpPr/>
          <p:nvPr userDrawn="1"/>
        </p:nvSpPr>
        <p:spPr>
          <a:xfrm>
            <a:off x="1" y="0"/>
            <a:ext cx="24379971" cy="63093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971939-D112-E641-8EFF-264C4D7A156E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35295-2182-974A-A844-797A0CD37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480" y="434975"/>
            <a:ext cx="23568660" cy="706310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0FA78D6-DF46-7247-9B77-30B629CC0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96" y="8408545"/>
            <a:ext cx="572786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1BF793E-C5DB-8F45-BC82-A833985F18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90055" y="8450331"/>
            <a:ext cx="5349183" cy="403123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264431A-4C59-C444-BBF9-EDB7BAACA9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26569" y="8450331"/>
            <a:ext cx="5349183" cy="403123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8A94755-120B-7249-8144-AAD98CD5F6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63083" y="8450331"/>
            <a:ext cx="5349183" cy="4031230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2400" b="0" i="0" spc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9201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 1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57200" y="2797690"/>
            <a:ext cx="14607540" cy="100888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8984B-6686-5245-9AEC-56D2183BA7AA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162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BD541390-542D-5A46-A2D0-E2F405B939F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15316200" y="7292340"/>
            <a:ext cx="8641079" cy="55942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FE8E69-AD58-7040-8B86-EB0D346A4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339" y="1115575"/>
            <a:ext cx="1397262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EXAMPLE MOODBOARD SLIDE</a:t>
            </a:r>
          </a:p>
        </p:txBody>
      </p:sp>
      <p:sp>
        <p:nvSpPr>
          <p:cNvPr id="11" name="Image">
            <a:extLst>
              <a:ext uri="{FF2B5EF4-FFF2-40B4-BE49-F238E27FC236}">
                <a16:creationId xmlns:a16="http://schemas.microsoft.com/office/drawing/2014/main" id="{0E9A4537-A8B6-C141-9EB8-3CE5708336E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5316200" y="2766060"/>
            <a:ext cx="8641079" cy="4297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324083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ODBOARD 2 - HO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8550351" y="8176835"/>
            <a:ext cx="7404100" cy="47097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8550351" y="2825630"/>
            <a:ext cx="7366000" cy="50749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457200" y="2797690"/>
            <a:ext cx="7793431" cy="68859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F8984B-6686-5245-9AEC-56D2183BA7AA}"/>
              </a:ext>
            </a:extLst>
          </p:cNvPr>
          <p:cNvSpPr/>
          <p:nvPr userDrawn="1"/>
        </p:nvSpPr>
        <p:spPr>
          <a:xfrm>
            <a:off x="-4028" y="29330"/>
            <a:ext cx="24384000" cy="13716000"/>
          </a:xfrm>
          <a:prstGeom prst="rect">
            <a:avLst/>
          </a:prstGeom>
          <a:noFill/>
          <a:ln w="190500" cap="flat">
            <a:solidFill>
              <a:srgbClr val="00003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Image">
            <a:extLst>
              <a:ext uri="{FF2B5EF4-FFF2-40B4-BE49-F238E27FC236}">
                <a16:creationId xmlns:a16="http://schemas.microsoft.com/office/drawing/2014/main" id="{BD541390-542D-5A46-A2D0-E2F405B939F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16254170" y="5924430"/>
            <a:ext cx="7703109" cy="69621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" name="Image">
            <a:extLst>
              <a:ext uri="{FF2B5EF4-FFF2-40B4-BE49-F238E27FC236}">
                <a16:creationId xmlns:a16="http://schemas.microsoft.com/office/drawing/2014/main" id="{EE78C455-08E0-6447-8F43-5822FFF71AA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16216070" y="2825630"/>
            <a:ext cx="7703109" cy="2766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9" name="Image">
            <a:extLst>
              <a:ext uri="{FF2B5EF4-FFF2-40B4-BE49-F238E27FC236}">
                <a16:creationId xmlns:a16="http://schemas.microsoft.com/office/drawing/2014/main" id="{0A28F4A7-FED1-9049-84A4-92650437FB4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57200" y="9935090"/>
            <a:ext cx="7793431" cy="29514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FE8E69-AD58-7040-8B86-EB0D346A4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339" y="1115575"/>
            <a:ext cx="13972621" cy="1349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0" i="0" spc="600">
                <a:solidFill>
                  <a:srgbClr val="0016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ctr">
              <a:defRPr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EXAMPLE MOODBOARD SLIDE</a:t>
            </a:r>
          </a:p>
        </p:txBody>
      </p:sp>
    </p:spTree>
    <p:extLst>
      <p:ext uri="{BB962C8B-B14F-4D97-AF65-F5344CB8AC3E}">
        <p14:creationId xmlns:p14="http://schemas.microsoft.com/office/powerpoint/2010/main" val="36064447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BBB47-02DE-8F48-85E9-4B7522CC7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HK" smtClean="0"/>
              <a:t>‹#›</a:t>
            </a:fld>
            <a:endParaRPr lang="en-HK" dirty="0"/>
          </a:p>
        </p:txBody>
      </p:sp>
      <p:pic>
        <p:nvPicPr>
          <p:cNvPr id="6" name="资源 1.png" descr="资源 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631" y="5902791"/>
            <a:ext cx="1500037" cy="15000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82696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Rose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3716000"/>
          </a:xfrm>
          <a:prstGeom prst="rect">
            <a:avLst/>
          </a:prstGeom>
          <a:solidFill>
            <a:srgbClr val="03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97774" y="3626346"/>
            <a:ext cx="10821693" cy="64633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WHETHER IN ONE OF THE WORLD’S GREAT CITIES OR ON A REMOTE TROPICAL</a:t>
            </a:r>
            <a:r>
              <a:rPr lang="en-US" altLang="zh-CN" sz="3500" b="0" i="0" kern="0" spc="266" baseline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ISLE, 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EACH HOTEL EMBODIES ROSEWOOD’S </a:t>
            </a:r>
            <a:r>
              <a:rPr lang="en-US" altLang="zh-CN" sz="3500" b="0" i="0" kern="0" spc="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PHILOSOPHY OF A SENSE </a:t>
            </a:r>
            <a:r>
              <a:rPr lang="en-US" altLang="zh-CN" sz="3500" i="1" kern="0" spc="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of</a:t>
            </a:r>
            <a:r>
              <a:rPr lang="en-US" altLang="zh-CN" sz="3500" b="0" i="0" kern="0" spc="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 PLACE</a:t>
            </a:r>
            <a:r>
              <a:rPr lang="en-US" altLang="zh-CN" sz="3500" b="0" i="0" kern="0" spc="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®</a:t>
            </a:r>
            <a:r>
              <a:rPr lang="en-US" altLang="zh-CN" sz="3500" b="0" i="0" kern="0" spc="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b="0" i="0" kern="0" spc="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BY REFLECTING THE SPIRIT OF</a:t>
            </a:r>
            <a:r>
              <a:rPr lang="en-US" altLang="zh-CN" sz="3500" b="0" i="0" kern="0" spc="400" baseline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3500" b="0" i="0" kern="0" spc="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ITS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UNIQUE LOCALE – THE HISTORY AND 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HERITAGE OF COUNTRY AND CULTURE,</a:t>
            </a:r>
            <a:r>
              <a:rPr lang="en-US" altLang="zh-CN" sz="3500" b="0" i="0" kern="0" spc="266" baseline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r>
              <a:rPr lang="en-US" altLang="zh-CN" sz="3500" b="0" i="0" kern="0" spc="266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THE ENVIRONMENT AND ITS PEOPLE.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6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677" r:id="rId3"/>
    <p:sldLayoutId id="2147483668" r:id="rId4"/>
    <p:sldLayoutId id="2147483664" r:id="rId5"/>
    <p:sldLayoutId id="2147483672" r:id="rId6"/>
    <p:sldLayoutId id="2147483671" r:id="rId7"/>
    <p:sldLayoutId id="2147483679" r:id="rId8"/>
    <p:sldLayoutId id="2147483687" r:id="rId9"/>
    <p:sldLayoutId id="2147483688" r:id="rId10"/>
    <p:sldLayoutId id="2147483689" r:id="rId11"/>
    <p:sldLayoutId id="2147483690" r:id="rId12"/>
    <p:sldLayoutId id="2147483711" r:id="rId13"/>
    <p:sldLayoutId id="2147483714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16" r:id="rId21"/>
    <p:sldLayoutId id="2147483723" r:id="rId2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9827" y="6018103"/>
            <a:ext cx="7062470" cy="1679791"/>
          </a:xfrm>
        </p:spPr>
      </p:pic>
      <p:pic>
        <p:nvPicPr>
          <p:cNvPr id="5" name="图片 1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64" y="376237"/>
            <a:ext cx="12589801" cy="129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308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611" y="2464950"/>
            <a:ext cx="7981298" cy="11030521"/>
          </a:xfrm>
        </p:spPr>
      </p:pic>
      <p:sp>
        <p:nvSpPr>
          <p:cNvPr id="8" name="TextBox 7"/>
          <p:cNvSpPr txBox="1"/>
          <p:nvPr/>
        </p:nvSpPr>
        <p:spPr>
          <a:xfrm>
            <a:off x="1687606" y="2117896"/>
            <a:ext cx="13297662" cy="110543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Guangzhou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Baiyun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International Airport / 45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39.9 km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Guangzhou East Railway Station / 18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4 km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Guangzhou South Railway Station / 32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21.5 km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Metro –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Zhujiang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New Town Station / 8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500 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APM Line -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Huacheng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Dadao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Station / 6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370 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Straight-Line Distance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K11 MALL / 1 min by walk / 100 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Guangzhou Library / 3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walk / 200 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Guangzhou Opera House / 6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walk / 500 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Guangdong Provincial Museum / 8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walk / 700 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Haixinsha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/ 7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1.9 km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Canton Tower / 9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3.7 km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Guangdong Museum of Art / 14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4.8 km</a:t>
            </a:r>
          </a:p>
          <a:p>
            <a:pPr algn="l" defTabSz="685800">
              <a:lnSpc>
                <a:spcPct val="150000"/>
              </a:lnSpc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Baiyun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Mountain / </a:t>
            </a:r>
            <a:r>
              <a:rPr lang="en-US" altLang="zh-CN" sz="300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</a:t>
            </a:r>
            <a:r>
              <a:rPr lang="en-GB" altLang="zh-CN" sz="300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4 </a:t>
            </a:r>
            <a:r>
              <a:rPr lang="en-GB" altLang="zh-CN" sz="3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mins</a:t>
            </a:r>
            <a:r>
              <a:rPr lang="en-GB" altLang="zh-CN" sz="3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by car / 13.8 km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A SENSE OF LOCATION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4823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6961" y="1839438"/>
            <a:ext cx="6331759" cy="1349375"/>
          </a:xfrm>
        </p:spPr>
        <p:txBody>
          <a:bodyPr/>
          <a:lstStyle/>
          <a:p>
            <a:r>
              <a:rPr lang="en-US" altLang="zh-CN" dirty="0">
                <a:ea typeface="华康宋体W5(P)" panose="02020500000000000000" pitchFamily="18" charset="-122"/>
              </a:rPr>
              <a:t>AT A GLANCE</a:t>
            </a:r>
            <a:endParaRPr lang="zh-CN" altLang="en-US" dirty="0">
              <a:ea typeface="华康宋体W5(P)" panose="02020500000000000000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AD5B1-C3CD-E749-B764-24A2348E796D}"/>
              </a:ext>
            </a:extLst>
          </p:cNvPr>
          <p:cNvSpPr txBox="1"/>
          <p:nvPr/>
        </p:nvSpPr>
        <p:spPr>
          <a:xfrm>
            <a:off x="12540193" y="9943171"/>
            <a:ext cx="94400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SAMPLE IMAGE</a:t>
            </a:r>
          </a:p>
        </p:txBody>
      </p:sp>
      <p:sp>
        <p:nvSpPr>
          <p:cNvPr id="9" name="object 20"/>
          <p:cNvSpPr txBox="1"/>
          <p:nvPr/>
        </p:nvSpPr>
        <p:spPr>
          <a:xfrm>
            <a:off x="1045565" y="3740191"/>
            <a:ext cx="7584865" cy="8798562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l" defTabSz="1371600">
              <a:lnSpc>
                <a:spcPct val="150000"/>
              </a:lnSpc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251</a:t>
            </a:r>
            <a:r>
              <a:rPr lang="en-US" altLang="zh-CN" sz="28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32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HOTEL ROOM</a:t>
            </a: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r>
              <a:rPr lang="en-US" altLang="zh-CN" sz="32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	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(227 Guest Rooms / 20 Suites / </a:t>
            </a: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4 Duplex)</a:t>
            </a: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endParaRPr lang="en-US" altLang="zh-CN" sz="3200" spc="-10" dirty="0">
              <a:solidFill>
                <a:srgbClr val="7C7C7C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lnSpc>
                <a:spcPct val="150000"/>
              </a:lnSpc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355</a:t>
            </a:r>
            <a:r>
              <a:rPr lang="en-US" altLang="zh-CN" sz="32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32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	</a:t>
            </a: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RESIDENCES</a:t>
            </a: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  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(76 Studio / 160 One Bedroom /  </a:t>
            </a: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   96 Two Bedroom / </a:t>
            </a: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19 Two Bedroom Duplex</a:t>
            </a:r>
            <a:r>
              <a:rPr lang="zh-CN" altLang="en-US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/ </a:t>
            </a:r>
          </a:p>
          <a:p>
            <a:pPr algn="l" defTabSz="1371600">
              <a:defRPr sz="1300">
                <a:solidFill>
                  <a:srgbClr val="000000"/>
                </a:solidFill>
              </a:defRPr>
            </a:pPr>
            <a:r>
              <a:rPr lang="en-US" altLang="zh-CN" sz="28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          4 Three Bedroom Duplex)</a:t>
            </a:r>
          </a:p>
          <a:p>
            <a:pPr algn="l" defTabSz="1371600">
              <a:defRPr sz="3200">
                <a:solidFill>
                  <a:srgbClr val="000000"/>
                </a:solidFill>
              </a:defRPr>
            </a:pPr>
            <a:endParaRPr lang="en-US" altLang="zh-CN" sz="3200" spc="3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  <a:sym typeface="Helvetica"/>
            </a:endParaRPr>
          </a:p>
          <a:p>
            <a:pPr algn="l" defTabSz="1371600">
              <a:lnSpc>
                <a:spcPct val="150000"/>
              </a:lnSpc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7</a:t>
            </a:r>
            <a:r>
              <a:rPr lang="en-US" altLang="zh-CN" sz="32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32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Restaurants &amp; Bars</a:t>
            </a:r>
          </a:p>
          <a:p>
            <a:pPr algn="l" defTabSz="1371600">
              <a:lnSpc>
                <a:spcPct val="150000"/>
              </a:lnSpc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9</a:t>
            </a:r>
            <a:r>
              <a:rPr lang="zh-CN" altLang="en-US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44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Events Venues</a:t>
            </a:r>
          </a:p>
          <a:p>
            <a:pPr algn="l" defTabSz="1371600">
              <a:lnSpc>
                <a:spcPct val="150000"/>
              </a:lnSpc>
              <a:defRPr sz="1300">
                <a:solidFill>
                  <a:srgbClr val="000000"/>
                </a:solidFill>
              </a:defRPr>
            </a:pPr>
            <a:r>
              <a:rPr lang="en-US" altLang="zh-CN" sz="4400" i="1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2</a:t>
            </a:r>
            <a:r>
              <a:rPr lang="zh-CN" altLang="en-US" sz="44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en-US" altLang="zh-CN" sz="4400" spc="-10" dirty="0">
                <a:solidFill>
                  <a:srgbClr val="7C7C7C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	</a:t>
            </a:r>
            <a:r>
              <a:rPr lang="en-US" altLang="zh-CN" sz="3200" spc="3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  <a:sym typeface="Helvetica"/>
              </a:rPr>
              <a:t>Floors of Wellness Facilities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06493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dirty="0"/>
              <a:t>ACCOMMODATION</a:t>
            </a:r>
          </a:p>
        </p:txBody>
      </p:sp>
    </p:spTree>
    <p:extLst>
      <p:ext uri="{BB962C8B-B14F-4D97-AF65-F5344CB8AC3E}">
        <p14:creationId xmlns:p14="http://schemas.microsoft.com/office/powerpoint/2010/main" val="17948401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8944-BDDD-2C4E-9EBA-6062DACE4D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87096" y="2196767"/>
            <a:ext cx="7668475" cy="1349375"/>
          </a:xfrm>
        </p:spPr>
        <p:txBody>
          <a:bodyPr/>
          <a:lstStyle/>
          <a:p>
            <a:r>
              <a:rPr lang="en-US" altLang="zh-CN" dirty="0">
                <a:ea typeface="华康宋体W5(P)" panose="02020500000000000000" pitchFamily="18" charset="-122"/>
              </a:rPr>
              <a:t>HOTEL &amp; RESIDENCE</a:t>
            </a:r>
            <a:endParaRPr lang="zh-CN" altLang="en-US" dirty="0">
              <a:ea typeface="华康宋体W5(P)" panose="02020500000000000000" pitchFamily="18" charset="-122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569318" y="4476854"/>
            <a:ext cx="8104033" cy="82080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Offering the refined style and endless comfort of a private residence, ROSEWOOD GUANGZHOU set a new benchmark for luxury.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ea typeface="华康宋体W5(P)" panose="02020500000000000000" pitchFamily="18" charset="-122"/>
              </a:rPr>
              <a:t>MANOR CLUB </a:t>
            </a:r>
            <a:r>
              <a:rPr lang="en-US" altLang="zh-CN" dirty="0"/>
              <a:t>Perched on the 108th floor, China’s highest club lounge delivers personalized touches and exquisite food and beverage experiences.</a:t>
            </a:r>
            <a:endParaRPr lang="zh-CN" altLang="en-US" dirty="0"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/>
              <a:t>RESIDENCE offers Spanning studios, serviced apartments and duplexes paired with spacious layouts, stylish design and stunning city views accentuate the home-from-home experience.</a:t>
            </a:r>
            <a:endParaRPr lang="zh-CN" altLang="en-US" dirty="0">
              <a:ea typeface="华康宋体W5(P)" panose="02020500000000000000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7C900-1C52-B241-AF03-CA71B41D7597}"/>
              </a:ext>
            </a:extLst>
          </p:cNvPr>
          <p:cNvSpPr txBox="1"/>
          <p:nvPr/>
        </p:nvSpPr>
        <p:spPr>
          <a:xfrm>
            <a:off x="2944703" y="6068040"/>
            <a:ext cx="94400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SAMPLE IMAGE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509" y="434975"/>
            <a:ext cx="14530392" cy="12915900"/>
          </a:xfr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Deluxe Room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3700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10843"/>
            <a:ext cx="24336825" cy="13552973"/>
          </a:xfr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Manor Suite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0958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316043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Duplex Xi Guan House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30770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295261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Manor Club on L108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2800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8245" y="789528"/>
            <a:ext cx="18114801" cy="1349375"/>
          </a:xfrm>
        </p:spPr>
        <p:txBody>
          <a:bodyPr/>
          <a:lstStyle/>
          <a:p>
            <a:r>
              <a:rPr lang="en-US" dirty="0">
                <a:ea typeface="华康宋体W5(P)" panose="02020500000000000000" pitchFamily="18" charset="-122"/>
              </a:rPr>
              <a:t>HOTEL GUESTS ROOM CATEGORY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957540"/>
              </p:ext>
            </p:extLst>
          </p:nvPr>
        </p:nvGraphicFramePr>
        <p:xfrm>
          <a:off x="3173740" y="2138903"/>
          <a:ext cx="18023809" cy="10014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13273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268262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5794621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2833295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</a:tblGrid>
              <a:tr h="6874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GUEST ROOM</a:t>
                      </a:r>
                      <a:endParaRPr lang="en-US" sz="2400" b="1" i="0" u="none" strike="noStrike" cap="none" spc="30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QUANTITY</a:t>
                      </a:r>
                      <a:endParaRPr lang="en-US" sz="2400" b="1" i="0" u="none" strike="noStrike" cap="none" spc="30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BED SIZE (</a:t>
                      </a:r>
                      <a:r>
                        <a:rPr lang="en-US" sz="18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METER</a:t>
                      </a:r>
                      <a:r>
                        <a:rPr lang="en-US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)</a:t>
                      </a: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SIZE</a:t>
                      </a:r>
                      <a:r>
                        <a:rPr lang="zh-CN" altLang="en-US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 </a:t>
                      </a:r>
                      <a:r>
                        <a:rPr lang="en-US" altLang="zh-CN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(</a:t>
                      </a:r>
                      <a:r>
                        <a:rPr lang="en-US" altLang="zh-CN" sz="18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SQM</a:t>
                      </a:r>
                      <a:r>
                        <a:rPr lang="en-US" altLang="zh-CN" sz="2400" spc="300" baseline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i="0" u="none" strike="noStrike" cap="none" spc="30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GB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Deluxe King Room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 x </a:t>
                      </a:r>
                      <a:r>
                        <a:rPr lang="en-US" altLang="zh-CN" sz="2400" u="none" strike="noStrike" cap="none" spc="0" baseline="0" dirty="0">
                          <a:ln>
                            <a:noFill/>
                          </a:ln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40 - 50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Deluxe Twin Room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1.2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40 - 50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Deluxe River King Room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 x </a:t>
                      </a:r>
                      <a:r>
                        <a:rPr lang="en-US" altLang="zh-CN" sz="2400" u="none" strike="noStrike" cap="none" spc="0" baseline="0" dirty="0">
                          <a:ln>
                            <a:noFill/>
                          </a:ln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40 - 50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Deluxe River Twin Room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2.03 x 1.2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52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Premier King Room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64 - 67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Grand Studio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Executive Suite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u="none" strike="noStrike" cap="none" spc="0" baseline="0" dirty="0">
                          <a:ln>
                            <a:noFill/>
                          </a:ln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11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u="none" strike="noStrike" cap="none" spc="0" baseline="0" dirty="0">
                          <a:ln>
                            <a:noFill/>
                          </a:ln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114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68534751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Manor Suite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118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651958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Rosewood Suite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507056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Rosewood Terrace Suite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157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12589314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Xi Guan House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170 –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214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51437342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Canton House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2.03 x 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275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1088047464"/>
                  </a:ext>
                </a:extLst>
              </a:tr>
              <a:tr h="6874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251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52251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0714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0843"/>
            <a:ext cx="24336825" cy="1355297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One-Bedroom Residence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10425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10843"/>
            <a:ext cx="24316043" cy="13552973"/>
          </a:xfr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Two-Bedroom Duplex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99665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297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dirty="0">
                <a:ea typeface="华康宋体W5(P)" panose="02020500000000000000" pitchFamily="18" charset="-122"/>
              </a:rPr>
              <a:t>RESIDENCES ROOM CATEGORY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82558"/>
              </p:ext>
            </p:extLst>
          </p:nvPr>
        </p:nvGraphicFramePr>
        <p:xfrm>
          <a:off x="4657059" y="4699593"/>
          <a:ext cx="15069878" cy="504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65839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3422904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3081135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</a:tblGrid>
              <a:tr h="720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RESIDENCES</a:t>
                      </a:r>
                      <a:endParaRPr lang="en-US" sz="240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QUANTITY</a:t>
                      </a:r>
                      <a:endParaRPr lang="en-US" sz="240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40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SIZE</a:t>
                      </a:r>
                      <a:r>
                        <a:rPr lang="zh-CN" altLang="en-US" sz="240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(</a:t>
                      </a:r>
                      <a:r>
                        <a:rPr lang="en-US" altLang="zh-CN" sz="1800" b="1" i="0" u="none" strike="noStrike" cap="none" spc="3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SQM</a:t>
                      </a:r>
                      <a:r>
                        <a:rPr lang="en-US" altLang="zh-CN" sz="2400" spc="300" baseline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44 -54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One Bedroom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62- 92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Two Bedroom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113 – 149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Two Bedroom Duplex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142 – 230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Three Bedroom Duplex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264 - 298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Helvetica Light"/>
                        </a:rPr>
                        <a:t>Total</a:t>
                      </a:r>
                      <a:endParaRPr lang="en-US" sz="24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5492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dirty="0"/>
              <a:t>RESTAURANTS &amp; BARS</a:t>
            </a:r>
          </a:p>
        </p:txBody>
      </p:sp>
    </p:spTree>
    <p:extLst>
      <p:ext uri="{BB962C8B-B14F-4D97-AF65-F5344CB8AC3E}">
        <p14:creationId xmlns:p14="http://schemas.microsoft.com/office/powerpoint/2010/main" val="194748830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64498" y="3139782"/>
            <a:ext cx="7171721" cy="9029117"/>
            <a:chOff x="717699" y="4003753"/>
            <a:chExt cx="7171721" cy="9029117"/>
          </a:xfrm>
        </p:grpSpPr>
        <p:sp>
          <p:nvSpPr>
            <p:cNvPr id="3" name="Rectangle 2"/>
            <p:cNvSpPr/>
            <p:nvPr/>
          </p:nvSpPr>
          <p:spPr>
            <a:xfrm>
              <a:off x="1394779" y="4003753"/>
              <a:ext cx="64946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u="sng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BUTTERFLY PATISSERIE</a:t>
              </a:r>
            </a:p>
            <a:p>
              <a:r>
                <a:rPr lang="en-US" altLang="zh-CN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Level 1</a:t>
              </a:r>
              <a:endParaRPr 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  <a:p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Seating Capacity 34</a:t>
              </a:r>
              <a:endPara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7699" y="10724546"/>
              <a:ext cx="683609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Experience the art of French patisserie at Guangzhou’s most elegant dessert boutique. Inspired by a jewelry atelier, Butterfly Patisserie showcases a delectable range of </a:t>
              </a:r>
              <a:r>
                <a:rPr lang="en-US" altLang="zh-CN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signature chocolates, seasonal cakes, flaky pastries, </a:t>
              </a: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and</a:t>
              </a:r>
              <a:r>
                <a:rPr lang="en-US" altLang="zh-CN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 decadent afternoon tea</a:t>
              </a: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 in exquisite surrounds. </a:t>
              </a:r>
            </a:p>
          </p:txBody>
        </p:sp>
      </p:grp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dirty="0">
                <a:ea typeface="华康宋体W5(P)" panose="02020500000000000000" pitchFamily="18" charset="-122"/>
              </a:rPr>
              <a:t>A SENSE OF TASTE</a:t>
            </a:r>
          </a:p>
        </p:txBody>
      </p:sp>
      <p:pic>
        <p:nvPicPr>
          <p:cNvPr id="22" name="Picture Placeholder 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959" y="4925750"/>
            <a:ext cx="7197665" cy="423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929465" y="3139782"/>
            <a:ext cx="8687631" cy="10137114"/>
            <a:chOff x="7365237" y="4764049"/>
            <a:chExt cx="8687631" cy="10137114"/>
          </a:xfrm>
        </p:grpSpPr>
        <p:sp>
          <p:nvSpPr>
            <p:cNvPr id="13" name="Rectangle 12"/>
            <p:cNvSpPr/>
            <p:nvPr/>
          </p:nvSpPr>
          <p:spPr>
            <a:xfrm>
              <a:off x="7800283" y="11484843"/>
              <a:ext cx="762999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Drawing inspiration from the regional classics of Guangdong province.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Fine-dining </a:t>
              </a:r>
              <a:r>
                <a:rPr lang="en-US" altLang="zh-CN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Cantonese cuisine </a:t>
              </a: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executed with carefully sourced and sustainable ingredients                                    in an interactive environment.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One Michelin star restaurant by </a:t>
              </a:r>
              <a:r>
                <a:rPr lang="en-US" altLang="zh-HK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Michelin</a:t>
              </a:r>
              <a:r>
                <a:rPr lang="en-US" altLang="zh-HK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 guide Guangzhou 2020 - 2022.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One Diamond Restaurant 2021 – 2022 and Two Diamond Restaurant 2023 by </a:t>
              </a:r>
              <a:r>
                <a:rPr lang="en-US" altLang="zh-HK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Black Pearl </a:t>
              </a:r>
              <a:r>
                <a:rPr lang="en-US" altLang="zh-HK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Restaurant Guide.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65237" y="4764049"/>
              <a:ext cx="868763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u="sng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LINGNAN HOUSE</a:t>
              </a:r>
            </a:p>
            <a:p>
              <a:r>
                <a:rPr lang="en-US" sz="2400" b="1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Level 5</a:t>
              </a:r>
            </a:p>
            <a:p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Seating Capacity </a:t>
              </a:r>
              <a:r>
                <a:rPr 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218</a:t>
              </a:r>
            </a:p>
            <a:p>
              <a:r>
                <a:rPr lang="en-GB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À La Carte </a:t>
              </a:r>
              <a:r>
                <a:rPr lang="en-US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| </a:t>
              </a:r>
              <a:r>
                <a:rPr lang="en-US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3 </a:t>
              </a:r>
              <a:r>
                <a:rPr lang="sv-SE" altLang="zh-CN" sz="2400" dirty="0">
                  <a:solidFill>
                    <a:srgbClr val="00162F"/>
                  </a:solidFill>
                  <a:latin typeface="Times New Roman" panose="02020603050405020304" pitchFamily="18" charset="0"/>
                  <a:ea typeface="华康宋体W5(P)" panose="02020500000000000000" pitchFamily="18" charset="-122"/>
                  <a:cs typeface="Times New Roman" panose="02020603050405020304" pitchFamily="18" charset="0"/>
                </a:rPr>
                <a:t>Stunning Standalone Garden Villas</a:t>
              </a:r>
              <a:endPara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Placeholder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3274" y="4910759"/>
            <a:ext cx="7401566" cy="435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16006094" y="3184753"/>
            <a:ext cx="7709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u="sng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BRICK LANE</a:t>
            </a:r>
          </a:p>
          <a:p>
            <a:r>
              <a:rPr 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Level 6</a:t>
            </a:r>
          </a:p>
          <a:p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Seating Capacity</a:t>
            </a:r>
            <a:r>
              <a: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2</a:t>
            </a:r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42</a:t>
            </a:r>
            <a:endParaRPr lang="en-US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74190" y="9890556"/>
            <a:ext cx="69188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 cosmopolitan setting, B</a:t>
            </a:r>
            <a:r>
              <a:rPr lang="en-US" altLang="zh-CN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rick Lane</a:t>
            </a:r>
            <a:r>
              <a: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offers a bar, </a:t>
            </a:r>
            <a:r>
              <a:rPr 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brewery</a:t>
            </a:r>
            <a:r>
              <a: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wine bar, hibachi grill </a:t>
            </a:r>
            <a:r>
              <a: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and large </a:t>
            </a:r>
            <a:r>
              <a:rPr lang="en-US" sz="2400" b="1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outdoor terrace</a:t>
            </a:r>
            <a:r>
              <a:rPr lang="en-US" sz="2400" dirty="0">
                <a:solidFill>
                  <a:srgbClr val="0016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, making it a sought-after venue for social affairs. A carefully curated drinks list offers an array of tipples with live entertainment.</a:t>
            </a:r>
            <a:endParaRPr lang="en-US" altLang="zh-CN" sz="2400" dirty="0">
              <a:solidFill>
                <a:srgbClr val="0016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Placeholder 1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05682" y="4895768"/>
            <a:ext cx="7478030" cy="439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2091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dirty="0">
                <a:ea typeface="华康宋体W5(P)" panose="02020500000000000000" pitchFamily="18" charset="-122"/>
              </a:rPr>
              <a:t>A SENSE OF TASTE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3324" y="3384630"/>
            <a:ext cx="6975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u="sng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PATINA EUROPEAN BRASSERIE &amp; TERRACE</a:t>
            </a:r>
          </a:p>
          <a:p>
            <a:r>
              <a:rPr 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Level 95</a:t>
            </a:r>
          </a:p>
          <a:p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Seating Capacity 129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36971" y="10120414"/>
            <a:ext cx="6507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All-day dining </a:t>
            </a:r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with European influences served with unparalleled city views.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Focus on fresh, high-quality </a:t>
            </a:r>
            <a:r>
              <a:rPr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seafood</a:t>
            </a:r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that’s been sourced sustainably from trusted partners.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025802" y="3384630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u="sng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THE BUTTERFLY ROOM</a:t>
            </a:r>
          </a:p>
          <a:p>
            <a:r>
              <a:rPr 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Level 95</a:t>
            </a:r>
          </a:p>
          <a:p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Seating Capacity</a:t>
            </a:r>
            <a:r>
              <a:rPr 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73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025802" y="10120414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Glamorous </a:t>
            </a:r>
            <a:r>
              <a:rPr kumimoji="1"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afternoon tea</a:t>
            </a:r>
            <a:r>
              <a:rPr kumimoji="1"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, refined sweet and savoury bites and carefully curated tipples.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GB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15" y="5014045"/>
            <a:ext cx="5906344" cy="442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23" y="5014045"/>
            <a:ext cx="5877195" cy="439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418" y="5044025"/>
            <a:ext cx="5832272" cy="441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9166" y="4999054"/>
            <a:ext cx="6040817" cy="445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9146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dirty="0">
                <a:ea typeface="华康宋体W5(P)" panose="02020500000000000000" pitchFamily="18" charset="-122"/>
              </a:rPr>
              <a:t>A SENSE OF TASTE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79476" y="3384630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u="sng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BLACK IRON </a:t>
            </a:r>
          </a:p>
          <a:p>
            <a:r>
              <a:rPr 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Level 107</a:t>
            </a:r>
          </a:p>
          <a:p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Seating Capacity </a:t>
            </a:r>
            <a:r>
              <a:rPr 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204 </a:t>
            </a:r>
            <a:endParaRPr lang="en-US" altLang="zh-CN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73123" y="10120414"/>
            <a:ext cx="65073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Exquisite </a:t>
            </a:r>
            <a:r>
              <a:rPr kumimoji="1"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Japanese cuisine</a:t>
            </a:r>
            <a:r>
              <a:rPr kumimoji="1"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prepared at six intimate show kitchens, includes everything from sushi to sashimi, </a:t>
            </a:r>
            <a:r>
              <a:rPr kumimoji="1" lang="en-US" altLang="zh-CN" sz="24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teppanyaki</a:t>
            </a:r>
            <a:r>
              <a:rPr kumimoji="1"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, sukiyaki, shabu-shabu and an extensive seafood menu.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A distinctive </a:t>
            </a:r>
            <a:r>
              <a:rPr kumimoji="1" lang="en-US" altLang="zh-CN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cocktail bar area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745503" y="3385367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u="sng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TOO HIGH </a:t>
            </a:r>
          </a:p>
          <a:p>
            <a:r>
              <a:rPr lang="en-US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Level 107</a:t>
            </a:r>
          </a:p>
          <a:p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Seating Capacity</a:t>
            </a:r>
            <a:r>
              <a:rPr lang="en-US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138</a:t>
            </a:r>
            <a:endParaRPr lang="en-US" sz="24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745503" y="10120414"/>
            <a:ext cx="649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HK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Highest bar </a:t>
            </a:r>
            <a:r>
              <a:rPr kumimoji="1" lang="en-US" altLang="zh-HK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in Guangzhou.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HK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Innovative cocktails and serve a carefully curated list of </a:t>
            </a:r>
            <a:r>
              <a:rPr kumimoji="1" lang="en-US" altLang="zh-HK" sz="2400" b="1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rare wines, whiskies and sake</a:t>
            </a:r>
            <a:r>
              <a:rPr kumimoji="1" lang="en-US" altLang="zh-HK" sz="24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23" y="5126745"/>
            <a:ext cx="6240127" cy="440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0554" y="5120152"/>
            <a:ext cx="5635360" cy="44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7621" y="5105162"/>
            <a:ext cx="5590854" cy="439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606" y="5134130"/>
            <a:ext cx="5841167" cy="4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07978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Butterfly Patisserie on L1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527913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64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Lingnan House on L5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52824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Brick Lane on L6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89131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The Butterfly Room on L95</a:t>
            </a:r>
          </a:p>
          <a:p>
            <a:pPr algn="l" hangingPunct="1"/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377407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2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711200" y="12606338"/>
            <a:ext cx="11715646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Patina European Brasserie &amp; Terrace on L95</a:t>
            </a:r>
          </a:p>
          <a:p>
            <a:pPr algn="l" hangingPunct="1"/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77038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07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19504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Black Iron on L107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732555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1625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19504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Too High on L107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499940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dirty="0"/>
              <a:t>EVENT SPACES</a:t>
            </a:r>
          </a:p>
        </p:txBody>
      </p:sp>
    </p:spTree>
    <p:extLst>
      <p:ext uri="{BB962C8B-B14F-4D97-AF65-F5344CB8AC3E}">
        <p14:creationId xmlns:p14="http://schemas.microsoft.com/office/powerpoint/2010/main" val="138331255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348220" y="2241564"/>
            <a:ext cx="8392540" cy="107482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400" spc="0" dirty="0">
                <a:solidFill>
                  <a:srgbClr val="03202F"/>
                </a:solidFill>
                <a:ea typeface="华康宋体W5(P)" panose="02020500000000000000" pitchFamily="18" charset="-122"/>
              </a:rPr>
              <a:t>Stretching across the top floors of the CTF Finance Centre, Rosewood Guangzhou’s spacious, light-filled venues encompass a ballroom, three galleries, two VIP rooms, a bridal room, multiple meeting rooms and the ultra-exclusive Mansion, China’s highest event space.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2600" b="1" u="sng" spc="0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GRAND BALLROOM – L3</a:t>
            </a:r>
            <a:r>
              <a:rPr lang="zh-CN" altLang="en-US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 </a:t>
            </a:r>
            <a:r>
              <a:rPr lang="en-US" altLang="zh-CN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/ 958m</a:t>
            </a:r>
            <a:r>
              <a:rPr lang="en-US" altLang="zh-CN" sz="2600" b="1" u="sng" baseline="30000" dirty="0">
                <a:solidFill>
                  <a:srgbClr val="03202F"/>
                </a:solidFill>
                <a:ea typeface="华康宋体W5(P)" panose="02020500000000000000" pitchFamily="18" charset="-122"/>
              </a:rPr>
              <a:t>2</a:t>
            </a:r>
            <a:endParaRPr lang="zh-CN" altLang="en-US" sz="2600" b="1" u="sng" baseline="30000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400" spc="0" dirty="0">
                <a:solidFill>
                  <a:srgbClr val="03202F"/>
                </a:solidFill>
                <a:ea typeface="华康宋体W5(P)" panose="02020500000000000000" pitchFamily="18" charset="-122"/>
              </a:rPr>
              <a:t>Unforgettable occasions for up to 700 guests unfold in the hotel’s Grand Ballroom. The venue includes a pre-function foyer, bridal room and versatile reception area. For more intimate affairs, the 958-square-meter hall can be divided into smaller function spaces.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2600" b="1" u="sng" spc="0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PAVILION </a:t>
            </a:r>
            <a:r>
              <a:rPr lang="en-US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– L4 / 359</a:t>
            </a:r>
            <a:r>
              <a:rPr lang="en-US" altLang="zh-CN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m</a:t>
            </a:r>
            <a:r>
              <a:rPr lang="en-US" altLang="zh-CN" sz="2600" b="1" u="sng" baseline="30000" dirty="0">
                <a:solidFill>
                  <a:srgbClr val="03202F"/>
                </a:solidFill>
                <a:ea typeface="华康宋体W5(P)" panose="02020500000000000000" pitchFamily="18" charset="-122"/>
              </a:rPr>
              <a:t>2</a:t>
            </a:r>
            <a:endParaRPr lang="en-US" altLang="zh-CN" sz="2600" b="1" u="sng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400" spc="0" dirty="0">
                <a:solidFill>
                  <a:srgbClr val="03202F"/>
                </a:solidFill>
                <a:ea typeface="华康宋体W5(P)" panose="02020500000000000000" pitchFamily="18" charset="-122"/>
              </a:rPr>
              <a:t>Evoking the air of a grand residence, this refined multi-purpose venue provides a highly exclusive, private space for meetings, events and social occasions.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sz="2600" spc="0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MANSION </a:t>
            </a:r>
            <a:r>
              <a:rPr lang="en-US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– L108 / 300</a:t>
            </a:r>
            <a:r>
              <a:rPr lang="en-US" altLang="zh-CN" sz="2600" b="1" u="sng" dirty="0">
                <a:solidFill>
                  <a:srgbClr val="03202F"/>
                </a:solidFill>
                <a:ea typeface="华康宋体W5(P)" panose="02020500000000000000" pitchFamily="18" charset="-122"/>
              </a:rPr>
              <a:t>m</a:t>
            </a:r>
            <a:r>
              <a:rPr lang="en-US" altLang="zh-CN" sz="2600" b="1" u="sng" baseline="30000" dirty="0">
                <a:solidFill>
                  <a:srgbClr val="03202F"/>
                </a:solidFill>
                <a:ea typeface="华康宋体W5(P)" panose="02020500000000000000" pitchFamily="18" charset="-122"/>
              </a:rPr>
              <a:t>2</a:t>
            </a:r>
            <a:endParaRPr lang="en-US" altLang="zh-CN" sz="2600" b="1" u="sng" dirty="0">
              <a:solidFill>
                <a:srgbClr val="03202F"/>
              </a:solidFill>
              <a:ea typeface="华康宋体W5(P)" panose="02020500000000000000" pitchFamily="18" charset="-122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2400" spc="0" dirty="0">
                <a:solidFill>
                  <a:srgbClr val="03202F"/>
                </a:solidFill>
                <a:ea typeface="华康宋体W5(P)" panose="02020500000000000000" pitchFamily="18" charset="-122"/>
              </a:rPr>
              <a:t>Sleek and contemporary, the 108th-floor Mansion provides a soothing environment with unrivalled views of the Pearl River and Tianhe District. Interactive dining experiences, a spacious terrace and world-class services distinguish China’s highest event space.</a:t>
            </a:r>
            <a:endParaRPr lang="en-US" sz="2600" spc="0" dirty="0">
              <a:solidFill>
                <a:srgbClr val="03202F"/>
              </a:solidFill>
              <a:ea typeface="华康宋体W5(P)" panose="02020500000000000000" pitchFamily="18" charset="-122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EBB8944-BDDD-2C4E-9EBA-6062DACE4DD4}"/>
              </a:ext>
            </a:extLst>
          </p:cNvPr>
          <p:cNvSpPr txBox="1">
            <a:spLocks/>
          </p:cNvSpPr>
          <p:nvPr/>
        </p:nvSpPr>
        <p:spPr>
          <a:xfrm>
            <a:off x="15348220" y="1161132"/>
            <a:ext cx="8392540" cy="1349375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altLang="zh-CN" dirty="0">
                <a:ea typeface="华康宋体W5(P)" panose="02020500000000000000" pitchFamily="18" charset="-122"/>
              </a:rPr>
              <a:t>A SENSE OF GATHERING</a:t>
            </a:r>
            <a:endParaRPr lang="zh-CN" altLang="en-US" dirty="0"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92308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0843"/>
            <a:ext cx="24336825" cy="1355297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07312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Grand Ballroom on L3</a:t>
            </a:r>
          </a:p>
          <a:p>
            <a:pPr algn="r" hangingPunct="1"/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888821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0843"/>
            <a:ext cx="24336825" cy="13552973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073120" y="12606338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Mansion on L108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29801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39796" y="342697"/>
            <a:ext cx="1397262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CAPACITY CHART &amp; FLOOR PLANS</a:t>
            </a:r>
            <a:endParaRPr lang="zh-CN" altLang="en-US" sz="4800" dirty="0">
              <a:ea typeface="华康宋体W5(P)" panose="02020500000000000000" pitchFamily="18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699243"/>
              </p:ext>
            </p:extLst>
          </p:nvPr>
        </p:nvGraphicFramePr>
        <p:xfrm>
          <a:off x="2112191" y="1567236"/>
          <a:ext cx="20227832" cy="45312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38282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144261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1504336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  <a:gridCol w="1640920">
                  <a:extLst>
                    <a:ext uri="{9D8B030D-6E8A-4147-A177-3AD203B41FA5}">
                      <a16:colId xmlns:a16="http://schemas.microsoft.com/office/drawing/2014/main" val="91986414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536102821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1568488047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7107009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053110846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800" i="0" spc="30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altLang="zh-CN" sz="1800" i="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Floor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i="0" spc="3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SQM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Size (M)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Height (M)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spc="3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Reception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spc="3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Banquet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spc="3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Theatre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spc="3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Classroom</a:t>
                      </a: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0" spc="3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U Shape</a:t>
                      </a:r>
                      <a:endParaRPr lang="en-US" sz="1800" i="0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Grand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Ballroom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958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29.9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Ballroom 1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480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7.9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Ballroom 2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17.4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14.9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7.9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190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190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Ballroom 3</a:t>
                      </a:r>
                      <a:endParaRPr lang="en-US" altLang="zh-CN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218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14.9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14.6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7.9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Ballroom Foyer 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5.4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Ballroom Foyer 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270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9.3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5.5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250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Gallery 301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100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12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 x </a:t>
                      </a: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8.3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90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50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108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42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68534751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Gallery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135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9.6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132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6519580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Gallery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507056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733862"/>
              </p:ext>
            </p:extLst>
          </p:nvPr>
        </p:nvGraphicFramePr>
        <p:xfrm>
          <a:off x="2112190" y="6139179"/>
          <a:ext cx="20227832" cy="4320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38282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144261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1504336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  <a:gridCol w="1640920">
                  <a:extLst>
                    <a:ext uri="{9D8B030D-6E8A-4147-A177-3AD203B41FA5}">
                      <a16:colId xmlns:a16="http://schemas.microsoft.com/office/drawing/2014/main" val="91986414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536102821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1568488047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7107009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053110846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800" i="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Floor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SQM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Size (M)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Height (M)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Reception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Banquet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Theatre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Classroom</a:t>
                      </a: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U Shape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GB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Salon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401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12.5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GB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Salon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402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12.2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7.3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Salon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403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36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Salon</a:t>
                      </a:r>
                      <a:r>
                        <a:rPr lang="zh-CN" alt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404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9.1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8.8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40202306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Bar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4.8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7.3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285165674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Kitchen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9.3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11.3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559944039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Belvedere Suite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100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9</a:t>
                      </a:r>
                      <a:r>
                        <a:rPr lang="en-US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 x </a:t>
                      </a: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11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12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u="none" strike="noStrike" cap="none" spc="0" baseline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-</a:t>
                      </a:r>
                      <a:endParaRPr lang="en-US" sz="1800" b="0" i="0" u="none" strike="noStrike" cap="none" spc="0" baseline="0" dirty="0">
                        <a:ln>
                          <a:noFill/>
                        </a:ln>
                        <a:solidFill>
                          <a:srgbClr val="03202F"/>
                        </a:solidFill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68534751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Living Room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12.5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6519580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Boardroom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5.2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7.7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4.5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507056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309808"/>
              </p:ext>
            </p:extLst>
          </p:nvPr>
        </p:nvGraphicFramePr>
        <p:xfrm>
          <a:off x="2112190" y="10711122"/>
          <a:ext cx="20227832" cy="1728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38282">
                  <a:extLst>
                    <a:ext uri="{9D8B030D-6E8A-4147-A177-3AD203B41FA5}">
                      <a16:colId xmlns:a16="http://schemas.microsoft.com/office/drawing/2014/main" val="3937206506"/>
                    </a:ext>
                  </a:extLst>
                </a:gridCol>
                <a:gridCol w="1442610">
                  <a:extLst>
                    <a:ext uri="{9D8B030D-6E8A-4147-A177-3AD203B41FA5}">
                      <a16:colId xmlns:a16="http://schemas.microsoft.com/office/drawing/2014/main" val="388966473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73099388"/>
                    </a:ext>
                  </a:extLst>
                </a:gridCol>
                <a:gridCol w="1504336">
                  <a:extLst>
                    <a:ext uri="{9D8B030D-6E8A-4147-A177-3AD203B41FA5}">
                      <a16:colId xmlns:a16="http://schemas.microsoft.com/office/drawing/2014/main" val="3569237981"/>
                    </a:ext>
                  </a:extLst>
                </a:gridCol>
                <a:gridCol w="1640920">
                  <a:extLst>
                    <a:ext uri="{9D8B030D-6E8A-4147-A177-3AD203B41FA5}">
                      <a16:colId xmlns:a16="http://schemas.microsoft.com/office/drawing/2014/main" val="91986414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536102821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1568488047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71070090"/>
                    </a:ext>
                  </a:extLst>
                </a:gridCol>
                <a:gridCol w="1632421">
                  <a:extLst>
                    <a:ext uri="{9D8B030D-6E8A-4147-A177-3AD203B41FA5}">
                      <a16:colId xmlns:a16="http://schemas.microsoft.com/office/drawing/2014/main" val="3053110846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en-US" altLang="zh-CN" sz="1800" i="0" baseline="3000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Floor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SQM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Size (M)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Height (M)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Reception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Banquet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Theatre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Classroom</a:t>
                      </a: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0" dirty="0"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U Shape</a:t>
                      </a:r>
                      <a:endParaRPr lang="en-US" sz="18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>
                    <a:solidFill>
                      <a:srgbClr val="001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5587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Mansion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en-US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23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74347393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Mansion Foyer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119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2445093641"/>
                  </a:ext>
                </a:extLst>
              </a:tr>
              <a:tr h="432000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Bar</a:t>
                      </a: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65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4.6</a:t>
                      </a:r>
                      <a:r>
                        <a:rPr lang="en-US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altLang="zh-CN" sz="1800" baseline="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1pPr>
                      <a:lvl2pPr marL="0" marR="0" indent="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2pPr>
                      <a:lvl3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3pPr>
                      <a:lvl4pPr marL="0" marR="0" indent="685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4pPr>
                      <a:lvl5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5pPr>
                      <a:lvl6pPr marL="0" marR="0" indent="1143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6pPr>
                      <a:lvl7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7pPr>
                      <a:lvl8pPr marL="0" marR="0" indent="1600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8pPr>
                      <a:lvl9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Helvetica Light"/>
                        </a:defRPr>
                      </a:lvl9pPr>
                    </a:lstStyle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3202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  <a:sym typeface="Helvetica Light"/>
                        </a:rPr>
                        <a:t>4.9</a:t>
                      </a:r>
                      <a:endPara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3202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  <a:sym typeface="Helvetica Light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3202F"/>
                          </a:solidFill>
                          <a:latin typeface="Times New Roman" panose="02020603050405020304" pitchFamily="18" charset="0"/>
                          <a:ea typeface="华康宋体W5(P)" panose="02020500000000000000" pitchFamily="18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 dirty="0">
                        <a:solidFill>
                          <a:srgbClr val="03202F"/>
                        </a:solidFill>
                        <a:latin typeface="Times New Roman" panose="02020603050405020304" pitchFamily="18" charset="0"/>
                        <a:ea typeface="华康宋体W5(P)" panose="02020500000000000000" pitchFamily="18" charset="-122"/>
                        <a:cs typeface="Times New Roman" panose="02020603050405020304" pitchFamily="18" charset="0"/>
                      </a:endParaRPr>
                    </a:p>
                  </a:txBody>
                  <a:tcPr marL="94630" marR="94630" marT="47315" marB="47315" anchor="ctr"/>
                </a:tc>
                <a:extLst>
                  <a:ext uri="{0D108BD9-81ED-4DB2-BD59-A6C34878D82A}">
                    <a16:rowId xmlns:a16="http://schemas.microsoft.com/office/drawing/2014/main" val="328748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21242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LEVEL 3 – GRAND BALLROOM &amp; GALLERY</a:t>
            </a:r>
            <a:endParaRPr lang="en-US" sz="4800" dirty="0">
              <a:ea typeface="华康宋体W5(P)" panose="02020500000000000000" pitchFamily="18" charset="-12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72" y="3944675"/>
            <a:ext cx="22166977" cy="7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0447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LEVEL 4 - PAVILION</a:t>
            </a:r>
            <a:endParaRPr lang="en-US" sz="4800" dirty="0">
              <a:ea typeface="华康宋体W5(P)" panose="02020500000000000000" pitchFamily="18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05" y="3157407"/>
            <a:ext cx="20917189" cy="74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811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59E90-3D14-B944-88EF-ED192A277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4598" y="1155288"/>
            <a:ext cx="18114801" cy="1349375"/>
          </a:xfrm>
        </p:spPr>
        <p:txBody>
          <a:bodyPr/>
          <a:lstStyle/>
          <a:p>
            <a:r>
              <a:rPr lang="en-US" altLang="zh-CN" sz="4800" dirty="0">
                <a:ea typeface="华康宋体W5(P)" panose="02020500000000000000" pitchFamily="18" charset="-122"/>
              </a:rPr>
              <a:t>LEVEL 108 - MANSION</a:t>
            </a:r>
            <a:endParaRPr lang="en-US" sz="4800" dirty="0">
              <a:ea typeface="华康宋体W5(P)" panose="020205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7" y="4304370"/>
            <a:ext cx="21282981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854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0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76328" y="3942771"/>
            <a:ext cx="12558319" cy="1509397"/>
          </a:xfrm>
        </p:spPr>
        <p:txBody>
          <a:bodyPr/>
          <a:lstStyle/>
          <a:p>
            <a:r>
              <a:rPr lang="en-US" dirty="0"/>
              <a:t>WELLNESS FACILITY</a:t>
            </a:r>
          </a:p>
        </p:txBody>
      </p:sp>
    </p:spTree>
    <p:extLst>
      <p:ext uri="{BB962C8B-B14F-4D97-AF65-F5344CB8AC3E}">
        <p14:creationId xmlns:p14="http://schemas.microsoft.com/office/powerpoint/2010/main" val="283710394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BB8944-BDDD-2C4E-9EBA-6062DACE4D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51741" y="3038865"/>
            <a:ext cx="8539392" cy="1349375"/>
          </a:xfrm>
        </p:spPr>
        <p:txBody>
          <a:bodyPr/>
          <a:lstStyle/>
          <a:p>
            <a:r>
              <a:rPr lang="en-US" altLang="zh-CN" dirty="0">
                <a:ea typeface="华康宋体W5(P)" panose="02020500000000000000" pitchFamily="18" charset="-122"/>
              </a:rPr>
              <a:t>A SENSE OF WELLNESS</a:t>
            </a:r>
            <a:endParaRPr lang="zh-CN" altLang="en-US" dirty="0">
              <a:ea typeface="华康宋体W5(P)" panose="02020500000000000000" pitchFamily="18" charset="-122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864818" y="5382220"/>
            <a:ext cx="7590855" cy="65900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ASAYA ACTIVE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Spanning two light-filled floors, the holistic wellness concept soothes the body and mind with reflective, carefully crafted interiors, luxurious treatments, a state-of-the-art fitness studio, yoga classes and a tranquil indoor swimming pool.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zh-CN" dirty="0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dirty="0"/>
              <a:t>- FITNESS STUDIO at L93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STUDIO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L93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zh-CN" dirty="0"/>
              <a:t>- POOL at L94</a:t>
            </a:r>
            <a:endParaRPr lang="zh-CN" alt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338816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3FDFDCE-1274-2D44-917C-1BBDA226B510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6200" y="7310193"/>
            <a:ext cx="8602980" cy="55339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18E4F-7A02-BB4E-859C-DE80CF73B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ASAYA ACTIVE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23FDFDCE-1274-2D44-917C-1BBDA226B51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16200" y="2797690"/>
            <a:ext cx="8641079" cy="429768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-1555313" y="12156632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32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Swimming Pool on L94</a:t>
            </a:r>
            <a:endParaRPr lang="zh-CN" altLang="en-US" sz="32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D3AD2-01D6-D34E-81AE-B409FE7BF0C9}"/>
              </a:ext>
            </a:extLst>
          </p:cNvPr>
          <p:cNvSpPr txBox="1">
            <a:spLocks/>
          </p:cNvSpPr>
          <p:nvPr/>
        </p:nvSpPr>
        <p:spPr>
          <a:xfrm>
            <a:off x="16285480" y="6657741"/>
            <a:ext cx="7668475" cy="674688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500" b="0" i="0" u="none" strike="noStrike" cap="none" spc="600" baseline="0">
                <a:ln>
                  <a:noFill/>
                </a:ln>
                <a:solidFill>
                  <a:srgbClr val="00162F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r" hangingPunct="1"/>
            <a:r>
              <a:rPr lang="en-US" altLang="zh-CN" sz="1800" i="1" dirty="0">
                <a:solidFill>
                  <a:schemeClr val="bg1"/>
                </a:solidFill>
                <a:ea typeface="华康宋体W5(P)" panose="02020500000000000000" pitchFamily="18" charset="-122"/>
              </a:rPr>
              <a:t>Fitness Studio on L93</a:t>
            </a:r>
            <a:endParaRPr lang="zh-CN" altLang="en-US" sz="1800" i="1" dirty="0">
              <a:solidFill>
                <a:schemeClr val="bg1"/>
              </a:solidFill>
              <a:ea typeface="华康宋体W5(P)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77466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" r="35"/>
          <a:stretch>
            <a:fillRect/>
          </a:stretch>
        </p:blipFill>
        <p:spPr>
          <a:xfrm>
            <a:off x="11284918" y="4642108"/>
            <a:ext cx="1827963" cy="1828527"/>
          </a:xfrm>
        </p:spPr>
      </p:pic>
    </p:spTree>
    <p:extLst>
      <p:ext uri="{BB962C8B-B14F-4D97-AF65-F5344CB8AC3E}">
        <p14:creationId xmlns:p14="http://schemas.microsoft.com/office/powerpoint/2010/main" val="39398358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942" y="6955121"/>
            <a:ext cx="4124997" cy="548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102" y="6910925"/>
            <a:ext cx="4099560" cy="548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65" y="6918042"/>
            <a:ext cx="409956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141" y="6918042"/>
            <a:ext cx="4141544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419" y="552032"/>
            <a:ext cx="4095697" cy="5486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5514" y="552032"/>
            <a:ext cx="4119880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042" y="526801"/>
            <a:ext cx="4128783" cy="548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469" y="6918042"/>
            <a:ext cx="4119880" cy="5486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3416" y="525109"/>
            <a:ext cx="4127523" cy="5486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195" y="525109"/>
            <a:ext cx="413512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52292" y="6082288"/>
            <a:ext cx="2055370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K11 MALL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1min walk / 100m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93776" y="6079410"/>
            <a:ext cx="2353529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Canton Tower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9mins by car / 3.7km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138272" y="6075433"/>
            <a:ext cx="2481769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Gaodi</a:t>
            </a:r>
            <a:r>
              <a:rPr lang="en-GB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Lane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28mins by car / 9.3km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90112" y="6082288"/>
            <a:ext cx="2674130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Baiyun</a:t>
            </a:r>
            <a:r>
              <a:rPr lang="en-GB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Mountain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24mins by car / 13.8km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6223" y="6075851"/>
            <a:ext cx="3278463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Shishi</a:t>
            </a:r>
            <a:r>
              <a:rPr lang="en-GB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 Sacred Heart Cathedral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36mins by car / 11km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48515" y="12467348"/>
            <a:ext cx="2417650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Dragon Boat Festival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7mins by car / 1.6km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08044" y="12467113"/>
            <a:ext cx="2499402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Dongshankou</a:t>
            </a:r>
            <a:endParaRPr lang="en-GB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18mins by car / 4.7km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207728" y="12467113"/>
            <a:ext cx="4342856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spcBef>
                <a:spcPts val="35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Guangzhou Cantonese Opera Art Center</a:t>
            </a: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20mins by car / 5.8km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0388997" y="12467113"/>
            <a:ext cx="2481769" cy="797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GB" altLang="zh-CN" sz="2000" dirty="0" err="1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Liwan</a:t>
            </a:r>
            <a:endParaRPr lang="en-GB" altLang="zh-CN" sz="2000" dirty="0">
              <a:solidFill>
                <a:srgbClr val="03202F"/>
              </a:solidFill>
              <a:latin typeface="Times New Roman" panose="02020603050405020304" pitchFamily="18" charset="0"/>
              <a:ea typeface="华康宋体W5(P)" panose="02020500000000000000" pitchFamily="18" charset="-122"/>
              <a:cs typeface="Times New Roman" panose="02020603050405020304" pitchFamily="18" charset="0"/>
            </a:endParaRPr>
          </a:p>
          <a:p>
            <a:pPr defTabSz="685800">
              <a:spcBef>
                <a:spcPts val="70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47mins by car / 14km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786292" y="12486349"/>
            <a:ext cx="2481770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spcBef>
                <a:spcPts val="35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Yuexiu Park</a:t>
            </a:r>
          </a:p>
          <a:p>
            <a:pPr defTabSz="342900">
              <a:spcBef>
                <a:spcPts val="350"/>
              </a:spcBef>
              <a:defRPr sz="1100">
                <a:solidFill>
                  <a:srgbClr val="000000"/>
                </a:solidFill>
              </a:defRPr>
            </a:pPr>
            <a:r>
              <a:rPr lang="en-US" altLang="zh-CN" sz="2000" dirty="0">
                <a:solidFill>
                  <a:srgbClr val="03202F"/>
                </a:solidFill>
                <a:latin typeface="Times New Roman" panose="02020603050405020304" pitchFamily="18" charset="0"/>
                <a:ea typeface="华康宋体W5(P)" panose="02020500000000000000" pitchFamily="18" charset="-122"/>
                <a:cs typeface="Times New Roman" panose="02020603050405020304" pitchFamily="18" charset="0"/>
              </a:rPr>
              <a:t>28mins by car / 9.9km</a:t>
            </a:r>
          </a:p>
        </p:txBody>
      </p:sp>
    </p:spTree>
    <p:extLst>
      <p:ext uri="{BB962C8B-B14F-4D97-AF65-F5344CB8AC3E}">
        <p14:creationId xmlns:p14="http://schemas.microsoft.com/office/powerpoint/2010/main" val="91258220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843"/>
            <a:ext cx="24336825" cy="135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17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8DD109-3E55-5C45-9664-B191395E91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89000" y="2816112"/>
            <a:ext cx="19646536" cy="1128872"/>
          </a:xfrm>
        </p:spPr>
        <p:txBody>
          <a:bodyPr/>
          <a:lstStyle/>
          <a:p>
            <a:r>
              <a:rPr lang="en-US" altLang="zh-CN" dirty="0">
                <a:ea typeface="华康宋体W5(P)" panose="02020500000000000000" pitchFamily="18" charset="-122"/>
              </a:rPr>
              <a:t>ROSEWOOD GUANGZHOU</a:t>
            </a:r>
            <a:endParaRPr lang="zh-CN" altLang="en-US" dirty="0">
              <a:ea typeface="华康宋体W5(P)" panose="02020500000000000000" pitchFamily="18" charset="-122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19993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AD5B1-C3CD-E749-B764-24A2348E796D}"/>
              </a:ext>
            </a:extLst>
          </p:cNvPr>
          <p:cNvSpPr txBox="1"/>
          <p:nvPr/>
        </p:nvSpPr>
        <p:spPr>
          <a:xfrm>
            <a:off x="12637469" y="6102965"/>
            <a:ext cx="94400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1" u="none" strike="noStrike" cap="none" spc="0" normalizeH="0" baseline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SAMPLE IMAGE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CF94CEF-984D-7F4F-BD16-D2795974503F}"/>
              </a:ext>
            </a:extLst>
          </p:cNvPr>
          <p:cNvSpPr txBox="1">
            <a:spLocks/>
          </p:cNvSpPr>
          <p:nvPr/>
        </p:nvSpPr>
        <p:spPr>
          <a:xfrm>
            <a:off x="917172" y="3978104"/>
            <a:ext cx="7668475" cy="8328179"/>
          </a:xfrm>
          <a:prstGeom prst="rect">
            <a:avLst/>
          </a:prstGeom>
        </p:spPr>
        <p:txBody>
          <a:bodyPr/>
          <a:lstStyle>
            <a:lvl1pPr marL="0" marR="0" indent="0" algn="just" defTabSz="825500" rtl="0" eaLnBrk="1" fontAlgn="auto" latinLnBrk="0" hangingPunct="1">
              <a:lnSpc>
                <a:spcPct val="125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HK" sz="3000" b="0" i="0" u="none" strike="noStrike" cap="none" spc="300" baseline="0" smtClean="0">
                <a:ln>
                  <a:noFill/>
                </a:ln>
                <a:solidFill>
                  <a:srgbClr val="00162F"/>
                </a:solidFill>
                <a:effectLst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1pPr>
            <a:lvl2pPr marL="127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2pPr>
            <a:lvl3pPr marL="190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3pPr>
            <a:lvl4pPr marL="2540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4pPr>
            <a:lvl5pPr marL="3175000" marR="0" indent="-635000" algn="ctr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altLang="zh-CN" dirty="0"/>
              <a:t>Rising 108 floors above the cosmopolitan streets of the Tianhe District, Rosewood Guangzhou’s occupies an ideal location in the heart of the business district. </a:t>
            </a:r>
          </a:p>
          <a:p>
            <a:pPr algn="ctr"/>
            <a:r>
              <a:rPr lang="en-US" altLang="zh-CN" dirty="0"/>
              <a:t>The property occupies the top 39 floors and podium of the newly opened CTF Finance Centre – Guangzhou’s tallest building at 530 meters – and is within easy walking distance of prominent commercial centers as well as enriching cultural and architectural landmarks.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17172" y="2285829"/>
            <a:ext cx="7668475" cy="1349375"/>
          </a:xfrm>
        </p:spPr>
        <p:txBody>
          <a:bodyPr/>
          <a:lstStyle/>
          <a:p>
            <a:r>
              <a:rPr lang="en-US" altLang="zh-CN" dirty="0"/>
              <a:t>A SENSE OF PLACE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146411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hyperlink" Target="http://mp.weixin.qq.com/s/sRhw2KAK48Bt7asZKnstUw" TargetMode="External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vert="horz" wrap="square" lIns="0" tIns="47625" rIns="0" bIns="0" rtlCol="0">
        <a:spAutoFit/>
      </a:bodyPr>
      <a:lstStyle>
        <a:defPPr marL="429259" algn="r">
          <a:lnSpc>
            <a:spcPct val="100000"/>
          </a:lnSpc>
          <a:spcBef>
            <a:spcPts val="280"/>
          </a:spcBef>
          <a:defRPr sz="2000" u="heavy" spc="-65" dirty="0" smtClean="0">
            <a:solidFill>
              <a:srgbClr val="0000FF"/>
            </a:solidFill>
            <a:uFill>
              <a:solidFill>
                <a:srgbClr val="0000FF"/>
              </a:solidFill>
            </a:uFill>
            <a:latin typeface="Times New Roman" panose="02020603050405020304" pitchFamily="18" charset="0"/>
            <a:cs typeface="Times New Roman" panose="02020603050405020304" pitchFamily="18" charset="0"/>
            <a:hlinkClick xmlns:r="http://schemas.openxmlformats.org/officeDocument/2006/relationships" r:id="rId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A853DD0DB254C9CF27A4C8EA31810" ma:contentTypeVersion="10" ma:contentTypeDescription="Create a new document." ma:contentTypeScope="" ma:versionID="4e2095be781826b55ba389f8e89f1d82">
  <xsd:schema xmlns:xsd="http://www.w3.org/2001/XMLSchema" xmlns:xs="http://www.w3.org/2001/XMLSchema" xmlns:p="http://schemas.microsoft.com/office/2006/metadata/properties" xmlns:ns2="d671c35c-8b6e-4302-9c98-be826f859388" xmlns:ns3="db94482b-94a2-4db7-b24f-286789fc88b9" targetNamespace="http://schemas.microsoft.com/office/2006/metadata/properties" ma:root="true" ma:fieldsID="5d9bf77c2f1e6c1e8818f8ea0520fefb" ns2:_="" ns3:_="">
    <xsd:import namespace="d671c35c-8b6e-4302-9c98-be826f859388"/>
    <xsd:import namespace="db94482b-94a2-4db7-b24f-286789fc88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71c35c-8b6e-4302-9c98-be826f8593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4482b-94a2-4db7-b24f-286789fc8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4035C6-CF35-4424-90EC-900EE8169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71c35c-8b6e-4302-9c98-be826f859388"/>
    <ds:schemaRef ds:uri="db94482b-94a2-4db7-b24f-286789fc88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449413-5052-4B01-A7AD-B18BF15BD072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d671c35c-8b6e-4302-9c98-be826f859388"/>
    <ds:schemaRef ds:uri="http://schemas.microsoft.com/office/infopath/2007/PartnerControls"/>
    <ds:schemaRef ds:uri="http://schemas.openxmlformats.org/package/2006/metadata/core-properties"/>
    <ds:schemaRef ds:uri="db94482b-94a2-4db7-b24f-286789fc88b9"/>
  </ds:schemaRefs>
</ds:datastoreItem>
</file>

<file path=customXml/itemProps3.xml><?xml version="1.0" encoding="utf-8"?>
<ds:datastoreItem xmlns:ds="http://schemas.openxmlformats.org/officeDocument/2006/customXml" ds:itemID="{C4A690D6-E7CC-4CF6-AFC8-5064B64319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26617</TotalTime>
  <Words>1482</Words>
  <Application>Microsoft Office PowerPoint</Application>
  <PresentationFormat>Custom</PresentationFormat>
  <Paragraphs>437</Paragraphs>
  <Slides>43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Helvetica Light</vt:lpstr>
      <vt:lpstr>Helvetica Neue</vt:lpstr>
      <vt:lpstr>等线</vt:lpstr>
      <vt:lpstr>华康宋体W5(P)</vt:lpstr>
      <vt:lpstr>Arial</vt:lpstr>
      <vt:lpstr>Century Gothic</vt:lpstr>
      <vt:lpstr>Helvetica</vt:lpstr>
      <vt:lpstr>Times</vt:lpstr>
      <vt:lpstr>Times New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Anny Tan/DOSM RWGZU</dc:creator>
  <cp:lastModifiedBy>Lena Liu</cp:lastModifiedBy>
  <cp:revision>865</cp:revision>
  <dcterms:modified xsi:type="dcterms:W3CDTF">2023-06-14T03:24:11Z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0x010100CFBA853DD0DB254C9CF27A4C8EA31810</vt:lpwstr>
  </property>
</Properties>
</file>